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6"/>
  </p:notesMasterIdLst>
  <p:handoutMasterIdLst>
    <p:handoutMasterId r:id="rId27"/>
  </p:handoutMasterIdLst>
  <p:sldIdLst>
    <p:sldId id="306" r:id="rId8"/>
    <p:sldId id="314" r:id="rId9"/>
    <p:sldId id="265" r:id="rId10"/>
    <p:sldId id="264" r:id="rId11"/>
    <p:sldId id="302" r:id="rId12"/>
    <p:sldId id="305" r:id="rId13"/>
    <p:sldId id="266" r:id="rId14"/>
    <p:sldId id="312" r:id="rId15"/>
    <p:sldId id="269" r:id="rId16"/>
    <p:sldId id="298" r:id="rId17"/>
    <p:sldId id="303" r:id="rId18"/>
    <p:sldId id="299" r:id="rId19"/>
    <p:sldId id="300" r:id="rId20"/>
    <p:sldId id="301" r:id="rId21"/>
    <p:sldId id="304" r:id="rId22"/>
    <p:sldId id="313" r:id="rId23"/>
    <p:sldId id="259" r:id="rId24"/>
    <p:sldId id="308" r:id="rId25"/>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17D118-CB51-3A67-F571-5D8D9C009F49}" name="Richard Ireland" initials="RI" userId="3332d38cb3869f6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8DA"/>
    <a:srgbClr val="F792B5"/>
    <a:srgbClr val="E7A8AE"/>
    <a:srgbClr val="D1697F"/>
    <a:srgbClr val="EDFE16"/>
    <a:srgbClr val="000000"/>
    <a:srgbClr val="3AA0AB"/>
    <a:srgbClr val="FFFFFF"/>
    <a:srgbClr val="425563"/>
    <a:srgbClr val="CCEAEE"/>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C84A86-BFFC-0611-F814-32EA74A88622}" v="2" dt="2023-11-03T14:44:53.94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0408"/>
  </p:normalViewPr>
  <p:slideViewPr>
    <p:cSldViewPr snapToGrid="0">
      <p:cViewPr varScale="1">
        <p:scale>
          <a:sx n="44" d="100"/>
          <a:sy n="44" d="100"/>
        </p:scale>
        <p:origin x="1140" y="42"/>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DDC84A86-BFFC-0611-F814-32EA74A88622}"/>
    <pc:docChg chg="addSld delSld modMainMaster">
      <pc:chgData name="McKinlay-Yeaman, Katie" userId="S::katie.mckinlay-yeaman@sse.com::911a8af2-9123-40ad-a1c0-9dc60f52b567" providerId="AD" clId="Web-{DDC84A86-BFFC-0611-F814-32EA74A88622}" dt="2023-11-03T14:44:53.944" v="1"/>
      <pc:docMkLst>
        <pc:docMk/>
      </pc:docMkLst>
      <pc:sldChg chg="del">
        <pc:chgData name="McKinlay-Yeaman, Katie" userId="S::katie.mckinlay-yeaman@sse.com::911a8af2-9123-40ad-a1c0-9dc60f52b567" providerId="AD" clId="Web-{DDC84A86-BFFC-0611-F814-32EA74A88622}" dt="2023-11-03T14:44:53.944" v="1"/>
        <pc:sldMkLst>
          <pc:docMk/>
          <pc:sldMk cId="1709707828" sldId="262"/>
        </pc:sldMkLst>
      </pc:sldChg>
      <pc:sldChg chg="add">
        <pc:chgData name="McKinlay-Yeaman, Katie" userId="S::katie.mckinlay-yeaman@sse.com::911a8af2-9123-40ad-a1c0-9dc60f52b567" providerId="AD" clId="Web-{DDC84A86-BFFC-0611-F814-32EA74A88622}" dt="2023-11-03T14:44:47.647" v="0"/>
        <pc:sldMkLst>
          <pc:docMk/>
          <pc:sldMk cId="3840334819" sldId="314"/>
        </pc:sldMkLst>
      </pc:sldChg>
      <pc:sldMasterChg chg="addSldLayout">
        <pc:chgData name="McKinlay-Yeaman, Katie" userId="S::katie.mckinlay-yeaman@sse.com::911a8af2-9123-40ad-a1c0-9dc60f52b567" providerId="AD" clId="Web-{DDC84A86-BFFC-0611-F814-32EA74A88622}" dt="2023-11-03T14:44:47.647" v="0"/>
        <pc:sldMasterMkLst>
          <pc:docMk/>
          <pc:sldMasterMk cId="2525617772" sldId="2147483690"/>
        </pc:sldMasterMkLst>
        <pc:sldLayoutChg chg="add">
          <pc:chgData name="McKinlay-Yeaman, Katie" userId="S::katie.mckinlay-yeaman@sse.com::911a8af2-9123-40ad-a1c0-9dc60f52b567" providerId="AD" clId="Web-{DDC84A86-BFFC-0611-F814-32EA74A88622}" dt="2023-11-03T14:44:47.647"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DDC84A86-BFFC-0611-F814-32EA74A88622}" dt="2023-11-03T14:44:47.647" v="0"/>
        <pc:sldMasterMkLst>
          <pc:docMk/>
          <pc:sldMasterMk cId="3098037862" sldId="2147483858"/>
        </pc:sldMasterMkLst>
        <pc:sldLayoutChg chg="replId">
          <pc:chgData name="McKinlay-Yeaman, Katie" userId="S::katie.mckinlay-yeaman@sse.com::911a8af2-9123-40ad-a1c0-9dc60f52b567" providerId="AD" clId="Web-{DDC84A86-BFFC-0611-F814-32EA74A88622}" dt="2023-11-03T14:44:47.647" v="0"/>
          <pc:sldLayoutMkLst>
            <pc:docMk/>
            <pc:sldMasterMk cId="3098037862" sldId="2147483858"/>
            <pc:sldLayoutMk cId="133189300" sldId="214748389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4E8959-E80D-4C7A-A644-48141B70CEFD}" type="doc">
      <dgm:prSet loTypeId="urn:microsoft.com/office/officeart/2005/8/layout/venn1" loCatId="relationship" qsTypeId="urn:microsoft.com/office/officeart/2005/8/quickstyle/simple1" qsCatId="simple" csTypeId="urn:microsoft.com/office/officeart/2005/8/colors/accent1_2" csCatId="accent1" phldr="1"/>
      <dgm:spPr/>
    </dgm:pt>
    <dgm:pt modelId="{B8C659CB-3BC6-457A-A2D0-E39AE8E824D1}">
      <dgm:prSet phldrT="[Text]"/>
      <dgm:spPr/>
      <dgm:t>
        <a:bodyPr/>
        <a:lstStyle/>
        <a:p>
          <a:r>
            <a:rPr lang="en-US" dirty="0"/>
            <a:t>Past</a:t>
          </a:r>
          <a:endParaRPr lang="en-GB" dirty="0"/>
        </a:p>
      </dgm:t>
    </dgm:pt>
    <dgm:pt modelId="{8E31D926-2E43-407F-9821-6926311452DD}" type="parTrans" cxnId="{A4702F88-48B4-4244-BB01-C953A18D3FA7}">
      <dgm:prSet/>
      <dgm:spPr/>
      <dgm:t>
        <a:bodyPr/>
        <a:lstStyle/>
        <a:p>
          <a:endParaRPr lang="en-GB"/>
        </a:p>
      </dgm:t>
    </dgm:pt>
    <dgm:pt modelId="{CD5C2696-C43F-476B-8DEC-6F7730B42205}" type="sibTrans" cxnId="{A4702F88-48B4-4244-BB01-C953A18D3FA7}">
      <dgm:prSet/>
      <dgm:spPr/>
      <dgm:t>
        <a:bodyPr/>
        <a:lstStyle/>
        <a:p>
          <a:endParaRPr lang="en-GB"/>
        </a:p>
      </dgm:t>
    </dgm:pt>
    <dgm:pt modelId="{A863B08F-D57B-4E92-BEE4-55D238183FCD}">
      <dgm:prSet phldrT="[Text]"/>
      <dgm:spPr/>
      <dgm:t>
        <a:bodyPr/>
        <a:lstStyle/>
        <a:p>
          <a:r>
            <a:rPr lang="en-US" dirty="0"/>
            <a:t>Future</a:t>
          </a:r>
          <a:endParaRPr lang="en-GB" dirty="0"/>
        </a:p>
      </dgm:t>
    </dgm:pt>
    <dgm:pt modelId="{A777BE48-E6B2-4516-A2DB-8881A2348882}" type="parTrans" cxnId="{5986B16E-FE5B-4990-A3B0-89DB1056EF7F}">
      <dgm:prSet/>
      <dgm:spPr/>
      <dgm:t>
        <a:bodyPr/>
        <a:lstStyle/>
        <a:p>
          <a:endParaRPr lang="en-GB"/>
        </a:p>
      </dgm:t>
    </dgm:pt>
    <dgm:pt modelId="{55B50F1D-CD0D-4E93-893A-6DA25BE486F8}" type="sibTrans" cxnId="{5986B16E-FE5B-4990-A3B0-89DB1056EF7F}">
      <dgm:prSet/>
      <dgm:spPr/>
      <dgm:t>
        <a:bodyPr/>
        <a:lstStyle/>
        <a:p>
          <a:endParaRPr lang="en-GB"/>
        </a:p>
      </dgm:t>
    </dgm:pt>
    <dgm:pt modelId="{BF69B3C8-D84B-4392-A708-7BAB0E1F8A98}">
      <dgm:prSet phldrT="[Text]"/>
      <dgm:spPr/>
      <dgm:t>
        <a:bodyPr/>
        <a:lstStyle/>
        <a:p>
          <a:r>
            <a:rPr lang="en-US" dirty="0"/>
            <a:t>Present</a:t>
          </a:r>
          <a:endParaRPr lang="en-GB" dirty="0"/>
        </a:p>
      </dgm:t>
    </dgm:pt>
    <dgm:pt modelId="{9DDCEF1A-3D4A-453A-998E-9EB71DD8CF1B}" type="parTrans" cxnId="{C09E806E-5D3C-4364-9306-132813ADC3B5}">
      <dgm:prSet/>
      <dgm:spPr/>
      <dgm:t>
        <a:bodyPr/>
        <a:lstStyle/>
        <a:p>
          <a:endParaRPr lang="en-GB"/>
        </a:p>
      </dgm:t>
    </dgm:pt>
    <dgm:pt modelId="{4CC44611-13D7-4593-B04B-58263897051F}" type="sibTrans" cxnId="{C09E806E-5D3C-4364-9306-132813ADC3B5}">
      <dgm:prSet/>
      <dgm:spPr/>
      <dgm:t>
        <a:bodyPr/>
        <a:lstStyle/>
        <a:p>
          <a:endParaRPr lang="en-GB"/>
        </a:p>
      </dgm:t>
    </dgm:pt>
    <dgm:pt modelId="{F50CB9AF-27D2-4ACB-AC64-ABFB530B779F}" type="pres">
      <dgm:prSet presAssocID="{964E8959-E80D-4C7A-A644-48141B70CEFD}" presName="compositeShape" presStyleCnt="0">
        <dgm:presLayoutVars>
          <dgm:chMax val="7"/>
          <dgm:dir/>
          <dgm:resizeHandles val="exact"/>
        </dgm:presLayoutVars>
      </dgm:prSet>
      <dgm:spPr/>
    </dgm:pt>
    <dgm:pt modelId="{56456160-F0D7-4316-8230-624A4D018226}" type="pres">
      <dgm:prSet presAssocID="{B8C659CB-3BC6-457A-A2D0-E39AE8E824D1}" presName="circ1" presStyleLbl="vennNode1" presStyleIdx="0" presStyleCnt="3"/>
      <dgm:spPr/>
    </dgm:pt>
    <dgm:pt modelId="{6A6D929A-C6A5-43CF-8E65-88CD3CFBD683}" type="pres">
      <dgm:prSet presAssocID="{B8C659CB-3BC6-457A-A2D0-E39AE8E824D1}" presName="circ1Tx" presStyleLbl="revTx" presStyleIdx="0" presStyleCnt="0">
        <dgm:presLayoutVars>
          <dgm:chMax val="0"/>
          <dgm:chPref val="0"/>
          <dgm:bulletEnabled val="1"/>
        </dgm:presLayoutVars>
      </dgm:prSet>
      <dgm:spPr/>
    </dgm:pt>
    <dgm:pt modelId="{44AF67DC-26A8-471E-B019-89FDFE072D34}" type="pres">
      <dgm:prSet presAssocID="{A863B08F-D57B-4E92-BEE4-55D238183FCD}" presName="circ2" presStyleLbl="vennNode1" presStyleIdx="1" presStyleCnt="3"/>
      <dgm:spPr/>
    </dgm:pt>
    <dgm:pt modelId="{8793A4F3-5805-4971-9481-68728B9184D3}" type="pres">
      <dgm:prSet presAssocID="{A863B08F-D57B-4E92-BEE4-55D238183FCD}" presName="circ2Tx" presStyleLbl="revTx" presStyleIdx="0" presStyleCnt="0">
        <dgm:presLayoutVars>
          <dgm:chMax val="0"/>
          <dgm:chPref val="0"/>
          <dgm:bulletEnabled val="1"/>
        </dgm:presLayoutVars>
      </dgm:prSet>
      <dgm:spPr/>
    </dgm:pt>
    <dgm:pt modelId="{824140E9-97EE-4DC8-8A38-FC4D1E356215}" type="pres">
      <dgm:prSet presAssocID="{BF69B3C8-D84B-4392-A708-7BAB0E1F8A98}" presName="circ3" presStyleLbl="vennNode1" presStyleIdx="2" presStyleCnt="3"/>
      <dgm:spPr/>
    </dgm:pt>
    <dgm:pt modelId="{A5AAEFD4-2EDB-4D18-B92C-6992067601E7}" type="pres">
      <dgm:prSet presAssocID="{BF69B3C8-D84B-4392-A708-7BAB0E1F8A98}" presName="circ3Tx" presStyleLbl="revTx" presStyleIdx="0" presStyleCnt="0">
        <dgm:presLayoutVars>
          <dgm:chMax val="0"/>
          <dgm:chPref val="0"/>
          <dgm:bulletEnabled val="1"/>
        </dgm:presLayoutVars>
      </dgm:prSet>
      <dgm:spPr/>
    </dgm:pt>
  </dgm:ptLst>
  <dgm:cxnLst>
    <dgm:cxn modelId="{31D86535-C9E4-4686-B222-1B6001F7B57E}" type="presOf" srcId="{B8C659CB-3BC6-457A-A2D0-E39AE8E824D1}" destId="{56456160-F0D7-4316-8230-624A4D018226}" srcOrd="0" destOrd="0" presId="urn:microsoft.com/office/officeart/2005/8/layout/venn1"/>
    <dgm:cxn modelId="{C09E806E-5D3C-4364-9306-132813ADC3B5}" srcId="{964E8959-E80D-4C7A-A644-48141B70CEFD}" destId="{BF69B3C8-D84B-4392-A708-7BAB0E1F8A98}" srcOrd="2" destOrd="0" parTransId="{9DDCEF1A-3D4A-453A-998E-9EB71DD8CF1B}" sibTransId="{4CC44611-13D7-4593-B04B-58263897051F}"/>
    <dgm:cxn modelId="{5986B16E-FE5B-4990-A3B0-89DB1056EF7F}" srcId="{964E8959-E80D-4C7A-A644-48141B70CEFD}" destId="{A863B08F-D57B-4E92-BEE4-55D238183FCD}" srcOrd="1" destOrd="0" parTransId="{A777BE48-E6B2-4516-A2DB-8881A2348882}" sibTransId="{55B50F1D-CD0D-4E93-893A-6DA25BE486F8}"/>
    <dgm:cxn modelId="{A4702F88-48B4-4244-BB01-C953A18D3FA7}" srcId="{964E8959-E80D-4C7A-A644-48141B70CEFD}" destId="{B8C659CB-3BC6-457A-A2D0-E39AE8E824D1}" srcOrd="0" destOrd="0" parTransId="{8E31D926-2E43-407F-9821-6926311452DD}" sibTransId="{CD5C2696-C43F-476B-8DEC-6F7730B42205}"/>
    <dgm:cxn modelId="{A078C19B-9F23-48AB-9145-699D25AFA26F}" type="presOf" srcId="{A863B08F-D57B-4E92-BEE4-55D238183FCD}" destId="{8793A4F3-5805-4971-9481-68728B9184D3}" srcOrd="1" destOrd="0" presId="urn:microsoft.com/office/officeart/2005/8/layout/venn1"/>
    <dgm:cxn modelId="{0F9F569D-FA17-4F89-9C1F-470139AD631E}" type="presOf" srcId="{BF69B3C8-D84B-4392-A708-7BAB0E1F8A98}" destId="{A5AAEFD4-2EDB-4D18-B92C-6992067601E7}" srcOrd="1" destOrd="0" presId="urn:microsoft.com/office/officeart/2005/8/layout/venn1"/>
    <dgm:cxn modelId="{A75BDAAC-D638-4C85-A873-A81AEED62744}" type="presOf" srcId="{BF69B3C8-D84B-4392-A708-7BAB0E1F8A98}" destId="{824140E9-97EE-4DC8-8A38-FC4D1E356215}" srcOrd="0" destOrd="0" presId="urn:microsoft.com/office/officeart/2005/8/layout/venn1"/>
    <dgm:cxn modelId="{A1B1E0C4-59AB-4BF2-B790-743DAD708832}" type="presOf" srcId="{B8C659CB-3BC6-457A-A2D0-E39AE8E824D1}" destId="{6A6D929A-C6A5-43CF-8E65-88CD3CFBD683}" srcOrd="1" destOrd="0" presId="urn:microsoft.com/office/officeart/2005/8/layout/venn1"/>
    <dgm:cxn modelId="{CEA677CB-532E-4CCB-9D01-5DF7AF35E5E1}" type="presOf" srcId="{964E8959-E80D-4C7A-A644-48141B70CEFD}" destId="{F50CB9AF-27D2-4ACB-AC64-ABFB530B779F}" srcOrd="0" destOrd="0" presId="urn:microsoft.com/office/officeart/2005/8/layout/venn1"/>
    <dgm:cxn modelId="{41E068D9-F6AD-4DF1-AF0C-0B289581C0F5}" type="presOf" srcId="{A863B08F-D57B-4E92-BEE4-55D238183FCD}" destId="{44AF67DC-26A8-471E-B019-89FDFE072D34}" srcOrd="0" destOrd="0" presId="urn:microsoft.com/office/officeart/2005/8/layout/venn1"/>
    <dgm:cxn modelId="{2F1CEC02-7953-4FBD-8249-243E2BB61A66}" type="presParOf" srcId="{F50CB9AF-27D2-4ACB-AC64-ABFB530B779F}" destId="{56456160-F0D7-4316-8230-624A4D018226}" srcOrd="0" destOrd="0" presId="urn:microsoft.com/office/officeart/2005/8/layout/venn1"/>
    <dgm:cxn modelId="{D2246ECC-C8CE-4C42-8736-BACFCA089A01}" type="presParOf" srcId="{F50CB9AF-27D2-4ACB-AC64-ABFB530B779F}" destId="{6A6D929A-C6A5-43CF-8E65-88CD3CFBD683}" srcOrd="1" destOrd="0" presId="urn:microsoft.com/office/officeart/2005/8/layout/venn1"/>
    <dgm:cxn modelId="{701DC40D-8D79-4E75-B7C1-84BA1BEC3858}" type="presParOf" srcId="{F50CB9AF-27D2-4ACB-AC64-ABFB530B779F}" destId="{44AF67DC-26A8-471E-B019-89FDFE072D34}" srcOrd="2" destOrd="0" presId="urn:microsoft.com/office/officeart/2005/8/layout/venn1"/>
    <dgm:cxn modelId="{A7E5EB56-BA4F-498D-AE24-EF531D795311}" type="presParOf" srcId="{F50CB9AF-27D2-4ACB-AC64-ABFB530B779F}" destId="{8793A4F3-5805-4971-9481-68728B9184D3}" srcOrd="3" destOrd="0" presId="urn:microsoft.com/office/officeart/2005/8/layout/venn1"/>
    <dgm:cxn modelId="{91C13905-1B07-4C8D-A933-C1D976A21C0F}" type="presParOf" srcId="{F50CB9AF-27D2-4ACB-AC64-ABFB530B779F}" destId="{824140E9-97EE-4DC8-8A38-FC4D1E356215}" srcOrd="4" destOrd="0" presId="urn:microsoft.com/office/officeart/2005/8/layout/venn1"/>
    <dgm:cxn modelId="{D1C950D9-6590-4660-9388-E7DAD33799B1}" type="presParOf" srcId="{F50CB9AF-27D2-4ACB-AC64-ABFB530B779F}" destId="{A5AAEFD4-2EDB-4D18-B92C-6992067601E7}" srcOrd="5" destOrd="0" presId="urn:microsoft.com/office/officeart/2005/8/layout/ven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56160-F0D7-4316-8230-624A4D018226}">
      <dsp:nvSpPr>
        <dsp:cNvPr id="0" name=""/>
        <dsp:cNvSpPr/>
      </dsp:nvSpPr>
      <dsp:spPr>
        <a:xfrm>
          <a:off x="4294918" y="73693"/>
          <a:ext cx="3537309" cy="353730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r>
            <a:rPr lang="en-US" sz="4800" kern="1200" dirty="0"/>
            <a:t>Past</a:t>
          </a:r>
          <a:endParaRPr lang="en-GB" sz="4800" kern="1200" dirty="0"/>
        </a:p>
      </dsp:txBody>
      <dsp:txXfrm>
        <a:off x="4766559" y="692723"/>
        <a:ext cx="2594027" cy="1591789"/>
      </dsp:txXfrm>
    </dsp:sp>
    <dsp:sp modelId="{44AF67DC-26A8-471E-B019-89FDFE072D34}">
      <dsp:nvSpPr>
        <dsp:cNvPr id="0" name=""/>
        <dsp:cNvSpPr/>
      </dsp:nvSpPr>
      <dsp:spPr>
        <a:xfrm>
          <a:off x="5571297" y="2284512"/>
          <a:ext cx="3537309" cy="353730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r>
            <a:rPr lang="en-US" sz="4800" kern="1200" dirty="0"/>
            <a:t>Future</a:t>
          </a:r>
          <a:endParaRPr lang="en-GB" sz="4800" kern="1200" dirty="0"/>
        </a:p>
      </dsp:txBody>
      <dsp:txXfrm>
        <a:off x="6653125" y="3198317"/>
        <a:ext cx="2122385" cy="1945520"/>
      </dsp:txXfrm>
    </dsp:sp>
    <dsp:sp modelId="{824140E9-97EE-4DC8-8A38-FC4D1E356215}">
      <dsp:nvSpPr>
        <dsp:cNvPr id="0" name=""/>
        <dsp:cNvSpPr/>
      </dsp:nvSpPr>
      <dsp:spPr>
        <a:xfrm>
          <a:off x="3018539" y="2284512"/>
          <a:ext cx="3537309" cy="353730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r>
            <a:rPr lang="en-US" sz="4800" kern="1200" dirty="0"/>
            <a:t>Present</a:t>
          </a:r>
          <a:endParaRPr lang="en-GB" sz="4800" kern="1200" dirty="0"/>
        </a:p>
      </dsp:txBody>
      <dsp:txXfrm>
        <a:off x="3351636" y="3198317"/>
        <a:ext cx="2122385" cy="194552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QgRW1kzNG9w"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Show table for the pupil practise session – model using a familiar example of how a career in this area might have changed (use car mechanic as example – past focusing on older, less reliable cars; present developing understanding of electronics and fuel efficiency; future may focus on electric cars, solar powered etc.). Take ideas from the children. Clicking on the slide reveals suggested responses.</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Calibri" panose="020F0502020204030204" pitchFamily="34" charset="0"/>
              </a:rPr>
              <a:t>Children to suggest ideas of other professions and how they might have changed during this stage of the input. Important that they giving rationale behind their ideas for how things might have changed in the future.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1578080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Pupil practise (15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Show pupil practise sheet on the interactive whiteboard showing the mechanic example and two others. Show the ideas suggested so children are able to see that on the social media influencer, ‘did not exist’ is recorded in the ‘past’ section as this was not a career until recently.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to examine examples of careers available and how they have changed over time as well as predicting how they might change over time.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In some boxes, they will write ‘did not exist’ or ‘will not exist’ if they think this is appropriate.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GD: children to consider any roles that may not exist yet but will do in the future.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of learning (5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Explain to the children that careers will continue to change however there are many things that all careers need – even ones that don’t exist yet – which we all have. Ask the children to consider the questions shown.</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How have careers changed?</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How do you predict they will change in the coming years?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Will career pathways be very different because of these changes?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Finally, show video of SSE apprenticeship. Explain to the children that one person’s career pathway can be very different to another’s. The best thing about being an SSE apprentice? – YouTube </a:t>
            </a:r>
            <a:r>
              <a:rPr lang="en-GB" sz="1800" u="sng" dirty="0">
                <a:solidFill>
                  <a:srgbClr val="002D72"/>
                </a:solidFill>
                <a:effectLst/>
                <a:latin typeface="Arial" panose="020B0604020202020204" pitchFamily="34" charset="0"/>
                <a:ea typeface="Calibri" panose="020F0502020204030204" pitchFamily="34" charset="0"/>
                <a:cs typeface="Arial" panose="020B0604020202020204" pitchFamily="34" charset="0"/>
                <a:hlinkClick r:id="rId3"/>
              </a:rPr>
              <a:t>https://youtu.be/QgRW1kzNG9w</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Tell the children that they are going to be looking in more detail about SSE.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368764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rPr>
              <a:t>Give each child a post-it and ask them to write what their key take away is from today’s lesson. There are some suggestions of sentence starters shown on the slide but children can also choose their own.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2869699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reflection questions to  help children understand and communicate the skill they have focussed on alongside their knowledge. Use the children’s answers to judge their understanding of Listening Step 5 – I listen to others and record important information as I do.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17</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Ensure host provides feedback via QR link – encourage them to submit examples of pupil work</a:t>
            </a:r>
            <a:endParaRPr lang="en-US"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300272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Introduce the talk thread: a career is a job</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Explain to the children that at this stage, you want to gauge their understanding of these two words as they are important in the lessons on jobs for the future. </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Calibri" panose="020F0502020204030204" pitchFamily="34" charset="0"/>
              </a:rPr>
              <a:t>Children to discuss in pairs and then share ideas with the facilitator. Take ideas from the children and identify if children can see the key differences. Ensure this information is recorded onto a shared display so it can be referred to later in the session.</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Calibri"/>
                <a:ea typeface="Open Sans Light"/>
                <a:cs typeface="Calibri"/>
              </a:rPr>
              <a:t>Explain key words used in the lesson </a:t>
            </a:r>
          </a:p>
          <a:p>
            <a:endParaRPr lang="en-GB" sz="1800" dirty="0">
              <a:latin typeface="Poppins"/>
              <a:ea typeface="Open Sans Light"/>
              <a:cs typeface="Poppins"/>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Facilitator to make it clear that a job is a single role and tends to be shorter term whereas a career is longer term and is something you do because it’s your purpose.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Can children give an example of a career that someone may have?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Introduction (20 mins)</a:t>
            </a:r>
          </a:p>
          <a:p>
            <a:pPr>
              <a:lnSpc>
                <a:spcPct val="120000"/>
              </a:lnSpc>
              <a:spcAft>
                <a:spcPts val="6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slide focusing on careers vs jobs. It is important that children do not confuse a career with a job. Spend some time focusing on the differences between the two terms and build in discussion about what children think a career pathway is.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5</a:t>
            </a:fld>
            <a:endParaRPr lang="en-GB"/>
          </a:p>
        </p:txBody>
      </p:sp>
    </p:spTree>
    <p:extLst>
      <p:ext uri="{BB962C8B-B14F-4D97-AF65-F5344CB8AC3E}">
        <p14:creationId xmlns:p14="http://schemas.microsoft.com/office/powerpoint/2010/main" val="3590238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the task to the children and ask them to complete the statements to review their understanding.</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20000"/>
              </a:lnSpc>
              <a:spcBef>
                <a:spcPts val="0"/>
              </a:spcBef>
              <a:spcAft>
                <a:spcPts val="600"/>
              </a:spcAft>
              <a:buClrTx/>
              <a:buSzTx/>
              <a:buFontTx/>
              <a:buNone/>
              <a:tabLst/>
              <a:defRPr/>
            </a:pPr>
            <a:r>
              <a:rPr lang="en-US" sz="1800" dirty="0">
                <a:effectLst/>
                <a:latin typeface="Arial" panose="020B0604020202020204" pitchFamily="34" charset="0"/>
                <a:ea typeface="Calibri" panose="020F0502020204030204" pitchFamily="34" charset="0"/>
                <a:cs typeface="Arial" panose="020B0604020202020204" pitchFamily="34" charset="0"/>
              </a:rPr>
              <a:t>You might have a career in _________ and your role could be as a trainee nurse, a nurse, a doctor, a surgeon or a consultant. You could have a career in education and have the position of...You might have a career in sport and your role could be…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Explain that in this unit. Children will be considering what jobs in the future might look like. In order to do this, we need to consider jobs from the past and how jobs have developed over time.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6</a:t>
            </a:fld>
            <a:endParaRPr lang="en-GB"/>
          </a:p>
        </p:txBody>
      </p:sp>
    </p:spTree>
    <p:extLst>
      <p:ext uri="{BB962C8B-B14F-4D97-AF65-F5344CB8AC3E}">
        <p14:creationId xmlns:p14="http://schemas.microsoft.com/office/powerpoint/2010/main" val="1409459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3 part </a:t>
            </a:r>
            <a:r>
              <a:rPr lang="en-GB" sz="1800" dirty="0" err="1">
                <a:effectLst/>
                <a:latin typeface="Arial" panose="020B0604020202020204" pitchFamily="34" charset="0"/>
                <a:ea typeface="Calibri" panose="020F0502020204030204" pitchFamily="34" charset="0"/>
                <a:cs typeface="Arial" panose="020B0604020202020204" pitchFamily="34" charset="0"/>
              </a:rPr>
              <a:t>venn</a:t>
            </a:r>
            <a:r>
              <a:rPr lang="en-GB" sz="1800" dirty="0">
                <a:effectLst/>
                <a:latin typeface="Arial" panose="020B0604020202020204" pitchFamily="34" charset="0"/>
                <a:ea typeface="Calibri" panose="020F0502020204030204" pitchFamily="34" charset="0"/>
                <a:cs typeface="Arial" panose="020B0604020202020204" pitchFamily="34" charset="0"/>
              </a:rPr>
              <a:t> diagram with headings of past, present, future. Use two examples to discuss where they might go – teacher is something that is from the past, present and future so would go in the middle. Youtuber would go in present and future. Facilitator may wish to add their own examples or children’s.</a:t>
            </a:r>
            <a:r>
              <a:rPr lang="en-GB" sz="1800" dirty="0">
                <a:effectLst/>
                <a:latin typeface="Arial" panose="020B060402020202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rPr>
              <a:t>Important to give clarity on the term ‘past’ and ensure children are aware that for this task, we are considering 50+ years ago.</a:t>
            </a:r>
          </a:p>
          <a:p>
            <a:pPr>
              <a:lnSpc>
                <a:spcPct val="120000"/>
              </a:lnSpc>
              <a:spcAft>
                <a:spcPts val="600"/>
              </a:spcAft>
            </a:pPr>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then to add the remaining ideas to their own </a:t>
            </a:r>
            <a:r>
              <a:rPr lang="en-GB" sz="1800" dirty="0" err="1">
                <a:effectLst/>
                <a:latin typeface="Arial" panose="020B0604020202020204" pitchFamily="34" charset="0"/>
                <a:ea typeface="Calibri" panose="020F0502020204030204" pitchFamily="34" charset="0"/>
                <a:cs typeface="Arial" panose="020B0604020202020204" pitchFamily="34" charset="0"/>
              </a:rPr>
              <a:t>venn</a:t>
            </a:r>
            <a:r>
              <a:rPr lang="en-GB" sz="1800" dirty="0">
                <a:effectLst/>
                <a:latin typeface="Arial" panose="020B0604020202020204" pitchFamily="34" charset="0"/>
                <a:ea typeface="Calibri" panose="020F0502020204030204" pitchFamily="34" charset="0"/>
                <a:cs typeface="Arial" panose="020B0604020202020204" pitchFamily="34" charset="0"/>
              </a:rPr>
              <a:t> diagrams (this could be on whiteboards / rough paper or the facilitator could print a copy of the slide).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If any children complete this task, they are able then to add their own ideas to the </a:t>
            </a:r>
            <a:r>
              <a:rPr lang="en-GB" sz="1800" dirty="0" err="1">
                <a:effectLst/>
                <a:latin typeface="Arial" panose="020B0604020202020204" pitchFamily="34" charset="0"/>
                <a:ea typeface="Calibri" panose="020F0502020204030204" pitchFamily="34" charset="0"/>
              </a:rPr>
              <a:t>venn</a:t>
            </a:r>
            <a:r>
              <a:rPr lang="en-GB" sz="1800" dirty="0">
                <a:effectLst/>
                <a:latin typeface="Arial" panose="020B0604020202020204" pitchFamily="34" charset="0"/>
                <a:ea typeface="Calibri" panose="020F0502020204030204" pitchFamily="34" charset="0"/>
              </a:rPr>
              <a:t> diagram.</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Listening as </a:t>
            </a:r>
            <a:r>
              <a:rPr lang="en-US" sz="2800" b="0" i="0" dirty="0">
                <a:solidFill>
                  <a:srgbClr val="FFFFFF"/>
                </a:solidFill>
                <a:effectLst/>
                <a:latin typeface="nimbus-sans"/>
                <a:ea typeface="Arial" panose="020B0604020202020204" pitchFamily="34" charset="0"/>
                <a:cs typeface="Times New Roman" panose="02020603050405020304" pitchFamily="18" charset="0"/>
              </a:rPr>
              <a:t>t</a:t>
            </a:r>
            <a:r>
              <a:rPr lang="en-US" sz="2800" b="0" i="0" dirty="0">
                <a:solidFill>
                  <a:srgbClr val="FFFFFF"/>
                </a:solidFill>
                <a:effectLst/>
                <a:latin typeface="nimbus-sans"/>
              </a:rPr>
              <a:t>he receiving, retaining and processing of information or ideas.</a:t>
            </a:r>
            <a:endParaRPr lang="en-GB" sz="1800" i="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during the lesson the children will be using their Listening skills to record important information that is shared with them about jobs and careers.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Reflect on the previous task – why is it so difficult to come up with careers that belong in the ‘future only’ section of the </a:t>
            </a:r>
            <a:r>
              <a:rPr lang="en-GB" sz="1800" dirty="0" err="1">
                <a:effectLst/>
                <a:latin typeface="Arial" panose="020B0604020202020204" pitchFamily="34" charset="0"/>
                <a:ea typeface="Calibri" panose="020F0502020204030204" pitchFamily="34" charset="0"/>
                <a:cs typeface="Arial" panose="020B0604020202020204" pitchFamily="34" charset="0"/>
              </a:rPr>
              <a:t>venn</a:t>
            </a:r>
            <a:r>
              <a:rPr lang="en-GB" sz="1800" dirty="0">
                <a:effectLst/>
                <a:latin typeface="Arial" panose="020B0604020202020204" pitchFamily="34" charset="0"/>
                <a:ea typeface="Calibri" panose="020F0502020204030204" pitchFamily="34" charset="0"/>
                <a:cs typeface="Arial" panose="020B0604020202020204" pitchFamily="34" charset="0"/>
              </a:rPr>
              <a:t> diagram? Explain that this is why the big question is so important: how do we prepare for careers that may not even exist yet?</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Take ideas from the children from the </a:t>
            </a:r>
            <a:r>
              <a:rPr lang="en-GB" sz="1800" dirty="0" err="1">
                <a:effectLst/>
                <a:latin typeface="Arial" panose="020B0604020202020204" pitchFamily="34" charset="0"/>
                <a:ea typeface="Calibri" panose="020F0502020204030204" pitchFamily="34" charset="0"/>
                <a:cs typeface="Arial" panose="020B0604020202020204" pitchFamily="34" charset="0"/>
              </a:rPr>
              <a:t>venn</a:t>
            </a:r>
            <a:r>
              <a:rPr lang="en-GB" sz="1800" dirty="0">
                <a:effectLst/>
                <a:latin typeface="Arial" panose="020B0604020202020204" pitchFamily="34" charset="0"/>
                <a:ea typeface="Calibri" panose="020F0502020204030204" pitchFamily="34" charset="0"/>
                <a:cs typeface="Arial" panose="020B0604020202020204" pitchFamily="34" charset="0"/>
              </a:rPr>
              <a:t> diagram task and display this. Ask if the roles that are two or all three of past, present, future have remained the same. Discuss the example of teaching and how this might have changed over time e.g. using technology, changing behaviour management etc.</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Show example of past career and career from modern-day. Discuss with the children what is changing in each image (mechanic shown with an old-fashioned engine, a modern, petrol engine and an electric car with laptop). Discussion should also be extended to what will be the same (e.g. all require training, skill, patience…)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to share their ideas with the facilitator about what is changing in each image.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Children will understand that the careers available to them in 10 years’ time may not even exist yet however there are trends that we can see. They will see how the development of technology and important issues lead to new careers.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2173801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757478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317802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8286222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5218429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5937154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291075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0807804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889367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830882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70232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3324634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34650660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87553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7801292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3092486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05994209"/>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11727305"/>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1924339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23440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1331893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5229962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109796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352398590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168038239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8972867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19560860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42270182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135944321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62683480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31567052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6179401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098037862"/>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9.xml"/><Relationship Id="rId1" Type="http://schemas.openxmlformats.org/officeDocument/2006/relationships/slideLayout" Target="../slideLayouts/slideLayout74.xml"/><Relationship Id="rId5" Type="http://schemas.openxmlformats.org/officeDocument/2006/relationships/image" Target="../media/image145.jpeg"/><Relationship Id="rId4" Type="http://schemas.openxmlformats.org/officeDocument/2006/relationships/image" Target="../media/image144.png"/></Relationships>
</file>

<file path=ppt/slides/_rels/slide1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hyperlink" Target="https://youtu.be/QgRW1kzNG9w" TargetMode="External"/><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4.xml"/><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5.xml"/><Relationship Id="rId1" Type="http://schemas.openxmlformats.org/officeDocument/2006/relationships/slideLayout" Target="../slideLayouts/slideLayout74.xml"/><Relationship Id="rId4" Type="http://schemas.openxmlformats.org/officeDocument/2006/relationships/image" Target="../media/image14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3" Type="http://schemas.openxmlformats.org/officeDocument/2006/relationships/hyperlink" Target="mailto:stem@sse.com" TargetMode="External"/><Relationship Id="rId7" Type="http://schemas.openxmlformats.org/officeDocument/2006/relationships/image" Target="../media/image150.png"/><Relationship Id="rId2" Type="http://schemas.openxmlformats.org/officeDocument/2006/relationships/notesSlide" Target="../notesSlides/notesSlide17.xml"/><Relationship Id="rId1" Type="http://schemas.openxmlformats.org/officeDocument/2006/relationships/slideLayout" Target="../slideLayouts/slideLayout88.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hyperlink" Target="https://forms.office.com/r/KTPNsSxbp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xml"/><Relationship Id="rId1" Type="http://schemas.openxmlformats.org/officeDocument/2006/relationships/slideLayout" Target="../slideLayouts/slideLayout80.xml"/><Relationship Id="rId5" Type="http://schemas.openxmlformats.org/officeDocument/2006/relationships/image" Target="../media/image139.png"/><Relationship Id="rId4" Type="http://schemas.openxmlformats.org/officeDocument/2006/relationships/image" Target="../media/image138.jpeg"/></Relationships>
</file>

<file path=ppt/slides/_rels/slide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40.png"/><Relationship Id="rId4" Type="http://schemas.openxmlformats.org/officeDocument/2006/relationships/image" Target="../media/image13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0.xml"/></Relationships>
</file>

<file path=ppt/slides/_rels/slide7.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xml"/><Relationship Id="rId1" Type="http://schemas.openxmlformats.org/officeDocument/2006/relationships/slideLayout" Target="../slideLayouts/slideLayout74.xml"/><Relationship Id="rId4" Type="http://schemas.openxmlformats.org/officeDocument/2006/relationships/image" Target="../media/image14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279880" cy="1200329"/>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Jobs for the future</a:t>
            </a:r>
            <a:endParaRPr lang="en-GB" sz="3600" dirty="0">
              <a:solidFill>
                <a:schemeClr val="bg1"/>
              </a:solidFill>
              <a:latin typeface="Arial" panose="020B0604020202020204" pitchFamily="34" charset="0"/>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3832225" cy="3924300"/>
          </a:xfrm>
        </p:spPr>
        <p:txBody>
          <a:bodyPr>
            <a:normAutofit/>
          </a:bodyPr>
          <a:lstStyle/>
          <a:p>
            <a:r>
              <a:rPr lang="en-GB" sz="2800" b="0" dirty="0">
                <a:latin typeface="Arial"/>
                <a:cs typeface="Arial"/>
              </a:rPr>
              <a:t>Moving with the times</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understand </a:t>
            </a:r>
            <a:r>
              <a:rPr lang="en-GB" sz="2800" b="0" i="1" dirty="0">
                <a:latin typeface="Arial"/>
                <a:cs typeface="Arial"/>
              </a:rPr>
              <a:t>how careers change over time</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pic>
        <p:nvPicPr>
          <p:cNvPr id="1026" name="Picture 2" descr="253 Old Dirty Disassembled Car Engine Stock Photos, Pictures &amp; Royalty-Free  Images - iStock">
            <a:extLst>
              <a:ext uri="{FF2B5EF4-FFF2-40B4-BE49-F238E27FC236}">
                <a16:creationId xmlns:a16="http://schemas.microsoft.com/office/drawing/2014/main" id="{0FF85016-6AEF-483C-96B4-B7D6777702E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4190" y="1927860"/>
            <a:ext cx="4860290" cy="32401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C5CC575-A629-4FB1-8807-2467C94EE680}"/>
              </a:ext>
            </a:extLst>
          </p:cNvPr>
          <p:cNvPicPr>
            <a:picLocks noChangeAspect="1"/>
          </p:cNvPicPr>
          <p:nvPr/>
        </p:nvPicPr>
        <p:blipFill>
          <a:blip r:embed="rId4"/>
          <a:stretch>
            <a:fillRect/>
          </a:stretch>
        </p:blipFill>
        <p:spPr>
          <a:xfrm>
            <a:off x="10796841" y="1927860"/>
            <a:ext cx="4860290" cy="3241288"/>
          </a:xfrm>
          <a:prstGeom prst="rect">
            <a:avLst/>
          </a:prstGeom>
        </p:spPr>
      </p:pic>
      <p:pic>
        <p:nvPicPr>
          <p:cNvPr id="1028" name="Picture 4" descr="Points to Consider Before Making a Career as Auto Electrician -  DealerELITE.net">
            <a:extLst>
              <a:ext uri="{FF2B5EF4-FFF2-40B4-BE49-F238E27FC236}">
                <a16:creationId xmlns:a16="http://schemas.microsoft.com/office/drawing/2014/main" id="{5153C18B-AA4F-464A-9125-232C14B33F7C}"/>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50515" y="1927860"/>
            <a:ext cx="4860290" cy="324424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1296D50-10DF-55FA-BEE1-F25F62187DBC}"/>
              </a:ext>
            </a:extLst>
          </p:cNvPr>
          <p:cNvSpPr txBox="1"/>
          <p:nvPr/>
        </p:nvSpPr>
        <p:spPr>
          <a:xfrm>
            <a:off x="5832760" y="6096000"/>
            <a:ext cx="4495800" cy="769441"/>
          </a:xfrm>
          <a:prstGeom prst="rect">
            <a:avLst/>
          </a:prstGeom>
          <a:noFill/>
        </p:spPr>
        <p:txBody>
          <a:bodyPr wrap="square" rtlCol="0">
            <a:spAutoFit/>
          </a:bodyPr>
          <a:lstStyle/>
          <a:p>
            <a:r>
              <a:rPr lang="en-GB" sz="4400" i="1" dirty="0">
                <a:solidFill>
                  <a:schemeClr val="accent1"/>
                </a:solidFill>
              </a:rPr>
              <a:t>What’s changed?</a:t>
            </a:r>
          </a:p>
        </p:txBody>
      </p:sp>
    </p:spTree>
    <p:extLst>
      <p:ext uri="{BB962C8B-B14F-4D97-AF65-F5344CB8AC3E}">
        <p14:creationId xmlns:p14="http://schemas.microsoft.com/office/powerpoint/2010/main" val="1747551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graphicFrame>
        <p:nvGraphicFramePr>
          <p:cNvPr id="4" name="Table 5">
            <a:extLst>
              <a:ext uri="{FF2B5EF4-FFF2-40B4-BE49-F238E27FC236}">
                <a16:creationId xmlns:a16="http://schemas.microsoft.com/office/drawing/2014/main" id="{9466A86E-83C1-47EE-B763-B3CA02864C92}"/>
              </a:ext>
            </a:extLst>
          </p:cNvPr>
          <p:cNvGraphicFramePr>
            <a:graphicFrameLocks/>
          </p:cNvGraphicFramePr>
          <p:nvPr>
            <p:extLst>
              <p:ext uri="{D42A27DB-BD31-4B8C-83A1-F6EECF244321}">
                <p14:modId xmlns:p14="http://schemas.microsoft.com/office/powerpoint/2010/main" val="1448068553"/>
              </p:ext>
            </p:extLst>
          </p:nvPr>
        </p:nvGraphicFramePr>
        <p:xfrm>
          <a:off x="1219200" y="2163763"/>
          <a:ext cx="13817600" cy="5598006"/>
        </p:xfrm>
        <a:graphic>
          <a:graphicData uri="http://schemas.openxmlformats.org/drawingml/2006/table">
            <a:tbl>
              <a:tblPr firstRow="1" bandRow="1">
                <a:tableStyleId>{69012ECD-51FC-41F1-AA8D-1B2483CD663E}</a:tableStyleId>
              </a:tblPr>
              <a:tblGrid>
                <a:gridCol w="3454400">
                  <a:extLst>
                    <a:ext uri="{9D8B030D-6E8A-4147-A177-3AD203B41FA5}">
                      <a16:colId xmlns:a16="http://schemas.microsoft.com/office/drawing/2014/main" val="240764521"/>
                    </a:ext>
                  </a:extLst>
                </a:gridCol>
                <a:gridCol w="3454400">
                  <a:extLst>
                    <a:ext uri="{9D8B030D-6E8A-4147-A177-3AD203B41FA5}">
                      <a16:colId xmlns:a16="http://schemas.microsoft.com/office/drawing/2014/main" val="3868948989"/>
                    </a:ext>
                  </a:extLst>
                </a:gridCol>
                <a:gridCol w="3454400">
                  <a:extLst>
                    <a:ext uri="{9D8B030D-6E8A-4147-A177-3AD203B41FA5}">
                      <a16:colId xmlns:a16="http://schemas.microsoft.com/office/drawing/2014/main" val="3191553619"/>
                    </a:ext>
                  </a:extLst>
                </a:gridCol>
                <a:gridCol w="3454400">
                  <a:extLst>
                    <a:ext uri="{9D8B030D-6E8A-4147-A177-3AD203B41FA5}">
                      <a16:colId xmlns:a16="http://schemas.microsoft.com/office/drawing/2014/main" val="2558839558"/>
                    </a:ext>
                  </a:extLst>
                </a:gridCol>
              </a:tblGrid>
              <a:tr h="933001">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Past</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Present</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Future</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3841174"/>
                  </a:ext>
                </a:extLst>
              </a:tr>
              <a:tr h="933001">
                <a:tc>
                  <a:txBody>
                    <a:bodyPr/>
                    <a:lstStyle/>
                    <a:p>
                      <a:r>
                        <a:rPr lang="en-US" sz="2400" dirty="0"/>
                        <a:t>Mechanic</a:t>
                      </a:r>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Simple cars, less reliable</a:t>
                      </a:r>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Understand electronics, fuel efficiency</a:t>
                      </a:r>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Electric cars, solar powered vehicles</a:t>
                      </a:r>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2857707"/>
                  </a:ext>
                </a:extLst>
              </a:tr>
              <a:tr h="933001">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6671336"/>
                  </a:ext>
                </a:extLst>
              </a:tr>
              <a:tr h="933001">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8162577"/>
                  </a:ext>
                </a:extLst>
              </a:tr>
              <a:tr h="933001">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056386"/>
                  </a:ext>
                </a:extLst>
              </a:tr>
              <a:tr h="933001">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286026"/>
                  </a:ext>
                </a:extLst>
              </a:tr>
            </a:tbl>
          </a:graphicData>
        </a:graphic>
      </p:graphicFrame>
      <p:sp>
        <p:nvSpPr>
          <p:cNvPr id="2" name="Rectangle: Rounded Corners 1">
            <a:extLst>
              <a:ext uri="{FF2B5EF4-FFF2-40B4-BE49-F238E27FC236}">
                <a16:creationId xmlns:a16="http://schemas.microsoft.com/office/drawing/2014/main" id="{106712BB-477B-4A5A-81B5-B88B7799FD96}"/>
              </a:ext>
            </a:extLst>
          </p:cNvPr>
          <p:cNvSpPr/>
          <p:nvPr/>
        </p:nvSpPr>
        <p:spPr>
          <a:xfrm>
            <a:off x="1219200" y="313944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Rectangle: Rounded Corners 4">
            <a:extLst>
              <a:ext uri="{FF2B5EF4-FFF2-40B4-BE49-F238E27FC236}">
                <a16:creationId xmlns:a16="http://schemas.microsoft.com/office/drawing/2014/main" id="{149BAB89-C353-4884-BA0C-FAE1681BD8B4}"/>
              </a:ext>
            </a:extLst>
          </p:cNvPr>
          <p:cNvSpPr/>
          <p:nvPr/>
        </p:nvSpPr>
        <p:spPr>
          <a:xfrm>
            <a:off x="4744720" y="313944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AB47C225-69A5-4CCB-9E42-90AC6F309776}"/>
              </a:ext>
            </a:extLst>
          </p:cNvPr>
          <p:cNvSpPr/>
          <p:nvPr/>
        </p:nvSpPr>
        <p:spPr>
          <a:xfrm>
            <a:off x="8128000" y="313944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AAB02AB7-51AE-466D-AED4-0950D8676722}"/>
              </a:ext>
            </a:extLst>
          </p:cNvPr>
          <p:cNvSpPr/>
          <p:nvPr/>
        </p:nvSpPr>
        <p:spPr>
          <a:xfrm>
            <a:off x="11653520" y="313944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pic>
        <p:nvPicPr>
          <p:cNvPr id="8" name="Picture 7">
            <a:extLst>
              <a:ext uri="{FF2B5EF4-FFF2-40B4-BE49-F238E27FC236}">
                <a16:creationId xmlns:a16="http://schemas.microsoft.com/office/drawing/2014/main" id="{0E75013E-B8B5-CBC0-9D99-4C02ADCEF4E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92534" y="0"/>
            <a:ext cx="2585068" cy="2585068"/>
          </a:xfrm>
          <a:prstGeom prst="rect">
            <a:avLst/>
          </a:prstGeom>
        </p:spPr>
      </p:pic>
    </p:spTree>
    <p:extLst>
      <p:ext uri="{BB962C8B-B14F-4D97-AF65-F5344CB8AC3E}">
        <p14:creationId xmlns:p14="http://schemas.microsoft.com/office/powerpoint/2010/main" val="193369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graphicFrame>
        <p:nvGraphicFramePr>
          <p:cNvPr id="5" name="Table 4">
            <a:extLst>
              <a:ext uri="{FF2B5EF4-FFF2-40B4-BE49-F238E27FC236}">
                <a16:creationId xmlns:a16="http://schemas.microsoft.com/office/drawing/2014/main" id="{66A09810-756F-4888-A990-4638F6763789}"/>
              </a:ext>
            </a:extLst>
          </p:cNvPr>
          <p:cNvGraphicFramePr>
            <a:graphicFrameLocks noGrp="1"/>
          </p:cNvGraphicFramePr>
          <p:nvPr>
            <p:extLst>
              <p:ext uri="{D42A27DB-BD31-4B8C-83A1-F6EECF244321}">
                <p14:modId xmlns:p14="http://schemas.microsoft.com/office/powerpoint/2010/main" val="3259468040"/>
              </p:ext>
            </p:extLst>
          </p:nvPr>
        </p:nvGraphicFramePr>
        <p:xfrm>
          <a:off x="1117600" y="2433638"/>
          <a:ext cx="13817600" cy="5598006"/>
        </p:xfrm>
        <a:graphic>
          <a:graphicData uri="http://schemas.openxmlformats.org/drawingml/2006/table">
            <a:tbl>
              <a:tblPr firstRow="1" bandRow="1">
                <a:tableStyleId>{69012ECD-51FC-41F1-AA8D-1B2483CD663E}</a:tableStyleId>
              </a:tblPr>
              <a:tblGrid>
                <a:gridCol w="3454400">
                  <a:extLst>
                    <a:ext uri="{9D8B030D-6E8A-4147-A177-3AD203B41FA5}">
                      <a16:colId xmlns:a16="http://schemas.microsoft.com/office/drawing/2014/main" val="2672685816"/>
                    </a:ext>
                  </a:extLst>
                </a:gridCol>
                <a:gridCol w="3454400">
                  <a:extLst>
                    <a:ext uri="{9D8B030D-6E8A-4147-A177-3AD203B41FA5}">
                      <a16:colId xmlns:a16="http://schemas.microsoft.com/office/drawing/2014/main" val="2760905985"/>
                    </a:ext>
                  </a:extLst>
                </a:gridCol>
                <a:gridCol w="3454400">
                  <a:extLst>
                    <a:ext uri="{9D8B030D-6E8A-4147-A177-3AD203B41FA5}">
                      <a16:colId xmlns:a16="http://schemas.microsoft.com/office/drawing/2014/main" val="4075637593"/>
                    </a:ext>
                  </a:extLst>
                </a:gridCol>
                <a:gridCol w="3454400">
                  <a:extLst>
                    <a:ext uri="{9D8B030D-6E8A-4147-A177-3AD203B41FA5}">
                      <a16:colId xmlns:a16="http://schemas.microsoft.com/office/drawing/2014/main" val="2167026937"/>
                    </a:ext>
                  </a:extLst>
                </a:gridCol>
              </a:tblGrid>
              <a:tr h="933001">
                <a:tc>
                  <a:txBody>
                    <a:bodyPr/>
                    <a:lstStyle/>
                    <a:p>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Past</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Present</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000" dirty="0"/>
                        <a:t>Future</a:t>
                      </a:r>
                      <a:endParaRPr lang="en-GB" sz="4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1548561"/>
                  </a:ext>
                </a:extLst>
              </a:tr>
              <a:tr h="933001">
                <a:tc>
                  <a:txBody>
                    <a:bodyPr/>
                    <a:lstStyle/>
                    <a:p>
                      <a:r>
                        <a:rPr lang="en-US" dirty="0"/>
                        <a:t>Mechanic</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Simple cars, less reliable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Understand electronics, fuel efficiency</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Electric cars, solar powered vehicles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14673"/>
                  </a:ext>
                </a:extLst>
              </a:tr>
              <a:tr h="933001">
                <a:tc>
                  <a:txBody>
                    <a:bodyPr/>
                    <a:lstStyle/>
                    <a:p>
                      <a:r>
                        <a:rPr lang="en-US" dirty="0"/>
                        <a:t>Social media influencer</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Did not exist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Understanding of recording and editing</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Develop new social media platforms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6384899"/>
                  </a:ext>
                </a:extLst>
              </a:tr>
              <a:tr h="933001">
                <a:tc>
                  <a:txBody>
                    <a:bodyPr/>
                    <a:lstStyle/>
                    <a:p>
                      <a:r>
                        <a:rPr lang="en-US" dirty="0"/>
                        <a:t>Engineer</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Work with steel and heavy materials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Understand environmentally friendly materials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Use of cleaner processes</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3797189"/>
                  </a:ext>
                </a:extLst>
              </a:tr>
              <a:tr h="933001">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5793668"/>
                  </a:ext>
                </a:extLst>
              </a:tr>
              <a:tr h="933001">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8209849"/>
                  </a:ext>
                </a:extLst>
              </a:tr>
            </a:tbl>
          </a:graphicData>
        </a:graphic>
      </p:graphicFrame>
      <p:sp>
        <p:nvSpPr>
          <p:cNvPr id="6" name="Rectangle: Rounded Corners 5">
            <a:extLst>
              <a:ext uri="{FF2B5EF4-FFF2-40B4-BE49-F238E27FC236}">
                <a16:creationId xmlns:a16="http://schemas.microsoft.com/office/drawing/2014/main" id="{555FE6C1-592C-4782-8315-B49CF6C02DD6}"/>
              </a:ext>
            </a:extLst>
          </p:cNvPr>
          <p:cNvSpPr/>
          <p:nvPr/>
        </p:nvSpPr>
        <p:spPr>
          <a:xfrm>
            <a:off x="4643120" y="431292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C80F27C7-5915-4D32-B5FC-BEE6B95D3469}"/>
              </a:ext>
            </a:extLst>
          </p:cNvPr>
          <p:cNvSpPr/>
          <p:nvPr/>
        </p:nvSpPr>
        <p:spPr>
          <a:xfrm>
            <a:off x="8011006" y="431292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FBEDF4B8-453B-4EC4-B414-BB69719AC10B}"/>
              </a:ext>
            </a:extLst>
          </p:cNvPr>
          <p:cNvSpPr/>
          <p:nvPr/>
        </p:nvSpPr>
        <p:spPr>
          <a:xfrm>
            <a:off x="11551920" y="4312920"/>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082CFA36-CEAD-4E6A-BC2F-0EE6E9D18119}"/>
              </a:ext>
            </a:extLst>
          </p:cNvPr>
          <p:cNvSpPr/>
          <p:nvPr/>
        </p:nvSpPr>
        <p:spPr>
          <a:xfrm>
            <a:off x="4643120" y="5242601"/>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1924D69C-422F-4997-A307-0825DF42DAF3}"/>
              </a:ext>
            </a:extLst>
          </p:cNvPr>
          <p:cNvSpPr/>
          <p:nvPr/>
        </p:nvSpPr>
        <p:spPr>
          <a:xfrm>
            <a:off x="8011006" y="5242601"/>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4CC217F2-000B-481B-8B65-7C5911BE4E93}"/>
              </a:ext>
            </a:extLst>
          </p:cNvPr>
          <p:cNvSpPr/>
          <p:nvPr/>
        </p:nvSpPr>
        <p:spPr>
          <a:xfrm>
            <a:off x="11551920" y="5242601"/>
            <a:ext cx="3383280" cy="8229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pic>
        <p:nvPicPr>
          <p:cNvPr id="2" name="Picture 1">
            <a:extLst>
              <a:ext uri="{FF2B5EF4-FFF2-40B4-BE49-F238E27FC236}">
                <a16:creationId xmlns:a16="http://schemas.microsoft.com/office/drawing/2014/main" id="{F95650E3-E911-B918-D373-E03B19F2433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92534" y="0"/>
            <a:ext cx="2585068" cy="2585068"/>
          </a:xfrm>
          <a:prstGeom prst="rect">
            <a:avLst/>
          </a:prstGeom>
        </p:spPr>
      </p:pic>
    </p:spTree>
    <p:extLst>
      <p:ext uri="{BB962C8B-B14F-4D97-AF65-F5344CB8AC3E}">
        <p14:creationId xmlns:p14="http://schemas.microsoft.com/office/powerpoint/2010/main" val="214075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1"/>
                                        </p:tgtEl>
                                        <p:attrNameLst>
                                          <p:attrName>ppt_x</p:attrName>
                                        </p:attrNameLst>
                                      </p:cBhvr>
                                      <p:tavLst>
                                        <p:tav tm="0">
                                          <p:val>
                                            <p:strVal val="ppt_x"/>
                                          </p:val>
                                        </p:tav>
                                        <p:tav tm="100000">
                                          <p:val>
                                            <p:strVal val="ppt_x"/>
                                          </p:val>
                                        </p:tav>
                                      </p:tavLst>
                                    </p:anim>
                                    <p:anim calcmode="lin" valueType="num">
                                      <p:cBhvr additive="base">
                                        <p:cTn id="31" dur="500"/>
                                        <p:tgtEl>
                                          <p:spTgt spid="11"/>
                                        </p:tgtEl>
                                        <p:attrNameLst>
                                          <p:attrName>ppt_y</p:attrName>
                                        </p:attrNameLst>
                                      </p:cBhvr>
                                      <p:tavLst>
                                        <p:tav tm="0">
                                          <p:val>
                                            <p:strVal val="ppt_y"/>
                                          </p:val>
                                        </p:tav>
                                        <p:tav tm="100000">
                                          <p:val>
                                            <p:strVal val="1+ppt_h/2"/>
                                          </p:val>
                                        </p:tav>
                                      </p:tavLst>
                                    </p:anim>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grpId="0" nodeType="clickEffect">
                                  <p:stCondLst>
                                    <p:cond delay="0"/>
                                  </p:stCondLst>
                                  <p:childTnLst>
                                    <p:anim calcmode="lin" valueType="num">
                                      <p:cBhvr additive="base">
                                        <p:cTn id="36" dur="500"/>
                                        <p:tgtEl>
                                          <p:spTgt spid="12"/>
                                        </p:tgtEl>
                                        <p:attrNameLst>
                                          <p:attrName>ppt_x</p:attrName>
                                        </p:attrNameLst>
                                      </p:cBhvr>
                                      <p:tavLst>
                                        <p:tav tm="0">
                                          <p:val>
                                            <p:strVal val="ppt_x"/>
                                          </p:val>
                                        </p:tav>
                                        <p:tav tm="100000">
                                          <p:val>
                                            <p:strVal val="ppt_x"/>
                                          </p:val>
                                        </p:tav>
                                      </p:tavLst>
                                    </p:anim>
                                    <p:anim calcmode="lin" valueType="num">
                                      <p:cBhvr additive="base">
                                        <p:cTn id="37" dur="500"/>
                                        <p:tgtEl>
                                          <p:spTgt spid="12"/>
                                        </p:tgtEl>
                                        <p:attrNameLst>
                                          <p:attrName>ppt_y</p:attrName>
                                        </p:attrNameLst>
                                      </p:cBhvr>
                                      <p:tavLst>
                                        <p:tav tm="0">
                                          <p:val>
                                            <p:strVal val="ppt_y"/>
                                          </p:val>
                                        </p:tav>
                                        <p:tav tm="100000">
                                          <p:val>
                                            <p:strVal val="1+ppt_h/2"/>
                                          </p:val>
                                        </p:tav>
                                      </p:tavLst>
                                    </p:anim>
                                    <p:set>
                                      <p:cBhvr>
                                        <p:cTn id="3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7" name="Content Placeholder 2">
            <a:extLst>
              <a:ext uri="{FF2B5EF4-FFF2-40B4-BE49-F238E27FC236}">
                <a16:creationId xmlns:a16="http://schemas.microsoft.com/office/drawing/2014/main" id="{9CB4DD81-0F6F-4984-B1B6-2AF32390D71A}"/>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fontScale="85000" lnSpcReduction="10000"/>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6000">
                <a:latin typeface="Arial" panose="020B0604020202020204" pitchFamily="34" charset="0"/>
                <a:ea typeface="Times New Roman" panose="02020603050405020304" pitchFamily="18" charset="0"/>
                <a:cs typeface="Calibri" panose="020F0502020204030204" pitchFamily="34" charset="0"/>
              </a:rPr>
              <a:t>How have careers changed?</a:t>
            </a:r>
            <a:endParaRPr lang="en-GB" sz="6000">
              <a:latin typeface="Arial" panose="020B0604020202020204" pitchFamily="34" charset="0"/>
              <a:ea typeface="Times New Roman" panose="02020603050405020304" pitchFamily="18" charset="0"/>
              <a:cs typeface="Times New Roman" panose="02020603050405020304" pitchFamily="18" charset="0"/>
            </a:endParaRPr>
          </a:p>
          <a:p>
            <a:pPr>
              <a:lnSpc>
                <a:spcPct val="150000"/>
              </a:lnSpc>
            </a:pPr>
            <a:r>
              <a:rPr lang="en-GB" sz="6000">
                <a:latin typeface="Arial" panose="020B0604020202020204" pitchFamily="34" charset="0"/>
                <a:ea typeface="Times New Roman" panose="02020603050405020304" pitchFamily="18" charset="0"/>
                <a:cs typeface="Calibri" panose="020F0502020204030204" pitchFamily="34" charset="0"/>
              </a:rPr>
              <a:t>How do you predict they will change in the coming years? </a:t>
            </a:r>
            <a:endParaRPr lang="en-GB" sz="6000">
              <a:latin typeface="Arial" panose="020B0604020202020204" pitchFamily="34" charset="0"/>
              <a:ea typeface="Times New Roman" panose="02020603050405020304" pitchFamily="18" charset="0"/>
              <a:cs typeface="Times New Roman" panose="02020603050405020304" pitchFamily="18" charset="0"/>
            </a:endParaRPr>
          </a:p>
          <a:p>
            <a:pPr>
              <a:lnSpc>
                <a:spcPct val="150000"/>
              </a:lnSpc>
            </a:pPr>
            <a:r>
              <a:rPr lang="en-GB" sz="6000">
                <a:latin typeface="Arial" panose="020B0604020202020204" pitchFamily="34" charset="0"/>
                <a:ea typeface="Times New Roman" panose="02020603050405020304" pitchFamily="18" charset="0"/>
                <a:cs typeface="Calibri" panose="020F0502020204030204" pitchFamily="34" charset="0"/>
              </a:rPr>
              <a:t>Will career pathways be very different because of these changes?</a:t>
            </a:r>
            <a:endParaRPr lang="en-GB" sz="60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4098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5" name="Content Placeholder 2">
            <a:extLst>
              <a:ext uri="{FF2B5EF4-FFF2-40B4-BE49-F238E27FC236}">
                <a16:creationId xmlns:a16="http://schemas.microsoft.com/office/drawing/2014/main" id="{DF34007C-2B84-FC17-1C42-61FC360F5DCA}"/>
              </a:ext>
            </a:extLst>
          </p:cNvPr>
          <p:cNvSpPr txBox="1">
            <a:spLocks/>
          </p:cNvSpPr>
          <p:nvPr/>
        </p:nvSpPr>
        <p:spPr>
          <a:xfrm>
            <a:off x="1219200" y="2163434"/>
            <a:ext cx="13817600"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GB" sz="6000" dirty="0">
                <a:latin typeface="Arial" panose="020B0604020202020204" pitchFamily="34" charset="0"/>
                <a:ea typeface="Times New Roman" panose="02020603050405020304" pitchFamily="18" charset="0"/>
                <a:cs typeface="Times New Roman" panose="02020603050405020304" pitchFamily="18" charset="0"/>
              </a:rPr>
              <a:t>Watch this video</a:t>
            </a:r>
          </a:p>
          <a:p>
            <a:pPr marL="0" indent="0" algn="ctr">
              <a:lnSpc>
                <a:spcPct val="150000"/>
              </a:lnSpc>
              <a:buNone/>
            </a:pPr>
            <a:r>
              <a:rPr lang="en-GB" sz="6000" dirty="0">
                <a:latin typeface="Arial" panose="020B0604020202020204" pitchFamily="34" charset="0"/>
                <a:ea typeface="Times New Roman" panose="02020603050405020304" pitchFamily="18" charset="0"/>
                <a:cs typeface="Times New Roman" panose="02020603050405020304" pitchFamily="18" charset="0"/>
                <a:hlinkClick r:id="rId3"/>
              </a:rPr>
              <a:t>“The best thing about being an SSE apprentice?”</a:t>
            </a:r>
            <a:endParaRPr lang="en-GB" sz="60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157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pic>
        <p:nvPicPr>
          <p:cNvPr id="2050" name="Picture 2" descr="See the source image">
            <a:extLst>
              <a:ext uri="{FF2B5EF4-FFF2-40B4-BE49-F238E27FC236}">
                <a16:creationId xmlns:a16="http://schemas.microsoft.com/office/drawing/2014/main" id="{8353C66B-5D4B-488D-AD1F-366B272E744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83635" y="1828800"/>
            <a:ext cx="7030085" cy="610206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869F0A2-F321-4731-ABCB-82E5CCB3F759}"/>
              </a:ext>
            </a:extLst>
          </p:cNvPr>
          <p:cNvSpPr txBox="1"/>
          <p:nvPr/>
        </p:nvSpPr>
        <p:spPr>
          <a:xfrm rot="20987747">
            <a:off x="5534194" y="2967506"/>
            <a:ext cx="4645186" cy="3970318"/>
          </a:xfrm>
          <a:prstGeom prst="rect">
            <a:avLst/>
          </a:prstGeom>
          <a:noFill/>
        </p:spPr>
        <p:txBody>
          <a:bodyPr wrap="square" rtlCol="0">
            <a:spAutoFit/>
          </a:bodyPr>
          <a:lstStyle/>
          <a:p>
            <a:r>
              <a:rPr lang="en-US" sz="3600" dirty="0"/>
              <a:t>A career is…</a:t>
            </a:r>
          </a:p>
          <a:p>
            <a:endParaRPr lang="en-US" sz="3600" dirty="0"/>
          </a:p>
          <a:p>
            <a:r>
              <a:rPr lang="en-GB" sz="3600" dirty="0"/>
              <a:t>Careers will change in the future by…</a:t>
            </a:r>
          </a:p>
          <a:p>
            <a:endParaRPr lang="en-GB" sz="3600" dirty="0"/>
          </a:p>
          <a:p>
            <a:r>
              <a:rPr lang="en-GB" sz="3600" dirty="0"/>
              <a:t>All people with careers need…</a:t>
            </a:r>
          </a:p>
        </p:txBody>
      </p:sp>
    </p:spTree>
    <p:extLst>
      <p:ext uri="{BB962C8B-B14F-4D97-AF65-F5344CB8AC3E}">
        <p14:creationId xmlns:p14="http://schemas.microsoft.com/office/powerpoint/2010/main" val="1301983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696226" y="2971667"/>
            <a:ext cx="9253897" cy="4604789"/>
          </a:xfrm>
          <a:prstGeom prst="rect">
            <a:avLst/>
          </a:prstGeom>
          <a:solidFill>
            <a:srgbClr val="FBC8DA"/>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endParaRPr lang="en-US" sz="3200" dirty="0">
              <a:solidFill>
                <a:srgbClr val="000000"/>
              </a:solidFill>
              <a:latin typeface="Arial"/>
            </a:endParaRPr>
          </a:p>
          <a:p>
            <a:pPr algn="l">
              <a:buFont typeface="Arial" panose="020B0604020202020204" pitchFamily="34" charset="0"/>
              <a:buChar char="•"/>
            </a:pPr>
            <a:r>
              <a:rPr lang="en-US" sz="3200" b="0" i="0" dirty="0">
                <a:solidFill>
                  <a:srgbClr val="383737"/>
                </a:solidFill>
                <a:effectLst/>
                <a:latin typeface="+mj-lt"/>
              </a:rPr>
              <a:t>Should you write down everything you hear?</a:t>
            </a:r>
          </a:p>
          <a:p>
            <a:pPr algn="l">
              <a:buFont typeface="Arial" panose="020B0604020202020204" pitchFamily="34" charset="0"/>
              <a:buChar char="•"/>
            </a:pPr>
            <a:endParaRPr lang="en-US" sz="3200" b="0" i="0" dirty="0">
              <a:solidFill>
                <a:srgbClr val="383737"/>
              </a:solidFill>
              <a:effectLst/>
              <a:latin typeface="+mj-lt"/>
            </a:endParaRPr>
          </a:p>
          <a:p>
            <a:pPr algn="l">
              <a:buFont typeface="Arial" panose="020B0604020202020204" pitchFamily="34" charset="0"/>
              <a:buChar char="•"/>
            </a:pPr>
            <a:r>
              <a:rPr lang="en-US" sz="3200" b="0" i="0" dirty="0">
                <a:solidFill>
                  <a:srgbClr val="383737"/>
                </a:solidFill>
                <a:effectLst/>
                <a:latin typeface="+mj-lt"/>
              </a:rPr>
              <a:t>How do you know which information to write down?</a:t>
            </a:r>
          </a:p>
          <a:p>
            <a:pPr algn="l">
              <a:buFont typeface="Arial" panose="020B0604020202020204" pitchFamily="34" charset="0"/>
              <a:buChar char="•"/>
            </a:pPr>
            <a:endParaRPr lang="en-US" sz="3200" b="0" i="0" dirty="0">
              <a:solidFill>
                <a:srgbClr val="383737"/>
              </a:solidFill>
              <a:effectLst/>
              <a:latin typeface="+mj-lt"/>
            </a:endParaRPr>
          </a:p>
          <a:p>
            <a:pPr algn="l">
              <a:buFont typeface="Arial" panose="020B0604020202020204" pitchFamily="34" charset="0"/>
              <a:buChar char="•"/>
            </a:pPr>
            <a:r>
              <a:rPr lang="en-US" sz="3200" b="0" i="0" dirty="0">
                <a:solidFill>
                  <a:srgbClr val="383737"/>
                </a:solidFill>
                <a:effectLst/>
                <a:latin typeface="+mj-lt"/>
              </a:rPr>
              <a:t>What tricks can you use to save writing words when you’re listening?</a:t>
            </a: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Listening skills in action:</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4" name="Picture 3">
            <a:extLst>
              <a:ext uri="{FF2B5EF4-FFF2-40B4-BE49-F238E27FC236}">
                <a16:creationId xmlns:a16="http://schemas.microsoft.com/office/drawing/2014/main" id="{3D1B1437-F031-1DA2-1D8D-EE643616825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6690" y="2495506"/>
            <a:ext cx="3378374" cy="3378374"/>
          </a:xfrm>
          <a:prstGeom prst="rect">
            <a:avLst/>
          </a:prstGeom>
        </p:spPr>
      </p:pic>
      <p:pic>
        <p:nvPicPr>
          <p:cNvPr id="5" name="Picture 4">
            <a:extLst>
              <a:ext uri="{FF2B5EF4-FFF2-40B4-BE49-F238E27FC236}">
                <a16:creationId xmlns:a16="http://schemas.microsoft.com/office/drawing/2014/main" id="{05519D0C-7080-FCEA-407B-41A54A20963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305877" y="4442415"/>
            <a:ext cx="2206800" cy="2206800"/>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743614914"/>
              </p:ext>
            </p:extLst>
          </p:nvPr>
        </p:nvGraphicFramePr>
        <p:xfrm>
          <a:off x="1684771" y="2770315"/>
          <a:ext cx="12886460" cy="3296765"/>
        </p:xfrm>
        <a:graphic>
          <a:graphicData uri="http://schemas.openxmlformats.org/drawingml/2006/table">
            <a:tbl>
              <a:tblPr firstRow="1" firstCol="1" bandRow="1">
                <a:tableStyleId>{5C22544A-7EE6-4342-B048-85BDC9FD1C3A}</a:tableStyleId>
              </a:tblPr>
              <a:tblGrid>
                <a:gridCol w="8800349">
                  <a:extLst>
                    <a:ext uri="{9D8B030D-6E8A-4147-A177-3AD203B41FA5}">
                      <a16:colId xmlns:a16="http://schemas.microsoft.com/office/drawing/2014/main" val="2476279336"/>
                    </a:ext>
                  </a:extLst>
                </a:gridCol>
                <a:gridCol w="4086111">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talk thread</a:t>
                      </a:r>
                      <a:endParaRPr lang="pl-PL" sz="2700" dirty="0">
                        <a:effectLst/>
                      </a:endParaRPr>
                    </a:p>
                  </a:txBody>
                  <a:tcPr marL="179551" marR="179551" marT="0" marB="0" anchor="ctr"/>
                </a:tc>
                <a:tc>
                  <a:txBody>
                    <a:bodyPr/>
                    <a:lstStyle/>
                    <a:p>
                      <a:r>
                        <a:rPr lang="en-US" sz="2800" dirty="0">
                          <a:effectLst/>
                          <a:latin typeface="+mn-lt"/>
                          <a:ea typeface="Open Sans Light"/>
                          <a:cs typeface="Times New Roman" panose="02020603050405020304" pitchFamily="18" charset="0"/>
                        </a:rPr>
                        <a:t>5 mins</a:t>
                      </a:r>
                      <a:endParaRPr lang="en-GB" sz="28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past, present and future </a:t>
                      </a:r>
                      <a:r>
                        <a:rPr lang="en-US" sz="2700" dirty="0" err="1">
                          <a:effectLst/>
                        </a:rPr>
                        <a:t>venn</a:t>
                      </a:r>
                      <a:r>
                        <a:rPr lang="en-US" sz="2700" dirty="0">
                          <a:effectLst/>
                        </a:rPr>
                        <a:t> diagram</a:t>
                      </a:r>
                      <a:endParaRPr lang="pl-PL" sz="2700" dirty="0">
                        <a:effectLst/>
                      </a:endParaRPr>
                    </a:p>
                  </a:txBody>
                  <a:tcPr marL="179551" marR="179551" marT="0" marB="0" anchor="ctr"/>
                </a:tc>
                <a:tc>
                  <a:txBody>
                    <a:bodyPr/>
                    <a:lstStyle/>
                    <a:p>
                      <a:r>
                        <a:rPr lang="en-US" sz="2800" dirty="0">
                          <a:effectLst/>
                          <a:latin typeface="+mn-lt"/>
                          <a:ea typeface="Open Sans Light"/>
                          <a:cs typeface="Times New Roman" panose="02020603050405020304" pitchFamily="18" charset="0"/>
                        </a:rPr>
                        <a:t>20 mins</a:t>
                      </a:r>
                      <a:endParaRPr lang="en-GB" sz="28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a:t>
                      </a:r>
                      <a:r>
                        <a:rPr lang="en-US" sz="2700" dirty="0">
                          <a:effectLst/>
                        </a:rPr>
                        <a:t> modelling of graphic </a:t>
                      </a:r>
                      <a:r>
                        <a:rPr lang="en-US" sz="2700" dirty="0" err="1">
                          <a:effectLst/>
                        </a:rPr>
                        <a:t>organiser</a:t>
                      </a:r>
                      <a:endParaRPr lang="pl-PL" sz="2700" dirty="0">
                        <a:effectLst/>
                      </a:endParaRPr>
                    </a:p>
                  </a:txBody>
                  <a:tcPr marL="179551" marR="179551" marT="0" marB="0" anchor="ctr"/>
                </a:tc>
                <a:tc>
                  <a:txBody>
                    <a:bodyPr/>
                    <a:lstStyle/>
                    <a:p>
                      <a:r>
                        <a:rPr lang="en-US" sz="2800" dirty="0">
                          <a:effectLst/>
                          <a:latin typeface="+mn-lt"/>
                        </a:rPr>
                        <a:t>15 mins</a:t>
                      </a:r>
                      <a:endParaRPr lang="pl-PL" sz="280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graphic </a:t>
                      </a:r>
                      <a:r>
                        <a:rPr lang="en-US" sz="2700" dirty="0" err="1">
                          <a:effectLst/>
                        </a:rPr>
                        <a:t>organiser</a:t>
                      </a:r>
                      <a:r>
                        <a:rPr lang="en-US" sz="2700" dirty="0">
                          <a:effectLst/>
                        </a:rPr>
                        <a:t> – past, present, future careers</a:t>
                      </a:r>
                      <a:endParaRPr lang="pl-PL" sz="2700" dirty="0">
                        <a:effectLst/>
                      </a:endParaRPr>
                    </a:p>
                  </a:txBody>
                  <a:tcPr marL="179551" marR="179551" marT="0" marB="0" anchor="ctr"/>
                </a:tc>
                <a:tc>
                  <a:txBody>
                    <a:bodyPr/>
                    <a:lstStyle/>
                    <a:p>
                      <a:r>
                        <a:rPr lang="en-US" sz="2800" dirty="0">
                          <a:effectLst/>
                          <a:latin typeface="+mn-lt"/>
                          <a:ea typeface="Open Sans Light"/>
                          <a:cs typeface="Times New Roman" panose="02020603050405020304" pitchFamily="18" charset="0"/>
                        </a:rPr>
                        <a:t>15 mins</a:t>
                      </a:r>
                      <a:endParaRPr lang="en-GB" sz="28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how are careers changing?</a:t>
                      </a:r>
                      <a:endParaRPr lang="pl-PL" sz="2700" dirty="0">
                        <a:effectLst/>
                      </a:endParaRPr>
                    </a:p>
                  </a:txBody>
                  <a:tcPr marL="179551" marR="179551" marT="0" marB="0" anchor="ctr"/>
                </a:tc>
                <a:tc>
                  <a:txBody>
                    <a:bodyPr/>
                    <a:lstStyle/>
                    <a:p>
                      <a:r>
                        <a:rPr lang="en-US" sz="2800" dirty="0">
                          <a:effectLst/>
                          <a:latin typeface="+mn-lt"/>
                          <a:ea typeface="Open Sans Light"/>
                          <a:cs typeface="Times New Roman" panose="02020603050405020304" pitchFamily="18" charset="0"/>
                        </a:rPr>
                        <a:t>5 mins</a:t>
                      </a:r>
                      <a:endParaRPr lang="en-GB" sz="28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3">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4"/>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4"/>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5"/>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6"/>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7"/>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194707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3840334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76232" y="283298"/>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276232" y="1595339"/>
            <a:ext cx="8712737"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Talk thread: a career is a job</a:t>
            </a:r>
          </a:p>
        </p:txBody>
      </p:sp>
      <p:pic>
        <p:nvPicPr>
          <p:cNvPr id="1026" name="Picture 2" descr="959,357 Career Photos - Free &amp; Royalty-Free Stock Photos from Dreamstime">
            <a:extLst>
              <a:ext uri="{FF2B5EF4-FFF2-40B4-BE49-F238E27FC236}">
                <a16:creationId xmlns:a16="http://schemas.microsoft.com/office/drawing/2014/main" id="{CF64EEF7-F134-4A15-989A-431BAEF162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439" y="2983460"/>
            <a:ext cx="5192419" cy="3886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areer, Steps Clipart, Development PNG and Vector with Transparent  Background for Free Download">
            <a:extLst>
              <a:ext uri="{FF2B5EF4-FFF2-40B4-BE49-F238E27FC236}">
                <a16:creationId xmlns:a16="http://schemas.microsoft.com/office/drawing/2014/main" id="{4400DAAE-F036-4DE8-8233-FA1DC3EE16CD}"/>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49898" y="2983460"/>
            <a:ext cx="5192418" cy="38862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64C0901C-B932-4FA5-92AC-BBD304D8C5EA}"/>
              </a:ext>
            </a:extLst>
          </p:cNvPr>
          <p:cNvPicPr>
            <a:picLocks noChangeAspect="1"/>
          </p:cNvPicPr>
          <p:nvPr/>
        </p:nvPicPr>
        <p:blipFill>
          <a:blip r:embed="rId5"/>
          <a:stretch>
            <a:fillRect/>
          </a:stretch>
        </p:blipFill>
        <p:spPr>
          <a:xfrm>
            <a:off x="11416980" y="2983460"/>
            <a:ext cx="4389121" cy="3886200"/>
          </a:xfrm>
          <a:prstGeom prst="rect">
            <a:avLst/>
          </a:prstGeom>
        </p:spPr>
      </p:pic>
    </p:spTree>
    <p:extLst>
      <p:ext uri="{BB962C8B-B14F-4D97-AF65-F5344CB8AC3E}">
        <p14:creationId xmlns:p14="http://schemas.microsoft.com/office/powerpoint/2010/main" val="12953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career pathway</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a:solidFill>
                  <a:schemeClr val="bg1"/>
                </a:solidFill>
                <a:latin typeface="Arial"/>
                <a:cs typeface="Arial"/>
              </a:rPr>
              <a:t>profession</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career</a:t>
            </a:r>
            <a:endParaRPr lang="en-GB" sz="3600"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64C0901C-B932-4FA5-92AC-BBD304D8C5EA}"/>
              </a:ext>
            </a:extLst>
          </p:cNvPr>
          <p:cNvPicPr>
            <a:picLocks noChangeAspect="1"/>
          </p:cNvPicPr>
          <p:nvPr/>
        </p:nvPicPr>
        <p:blipFill>
          <a:blip r:embed="rId3"/>
          <a:stretch>
            <a:fillRect/>
          </a:stretch>
        </p:blipFill>
        <p:spPr>
          <a:xfrm>
            <a:off x="212699" y="3154936"/>
            <a:ext cx="5071880" cy="3413504"/>
          </a:xfrm>
          <a:prstGeom prst="rect">
            <a:avLst/>
          </a:prstGeom>
        </p:spPr>
      </p:pic>
      <p:pic>
        <p:nvPicPr>
          <p:cNvPr id="9" name="Picture 8" descr="959,357 Career Photos - Free &amp; Royalty-Free Stock Photos from Dreamstime">
            <a:extLst>
              <a:ext uri="{FF2B5EF4-FFF2-40B4-BE49-F238E27FC236}">
                <a16:creationId xmlns:a16="http://schemas.microsoft.com/office/drawing/2014/main" id="{CF64EEF7-F134-4A15-989A-431BAEF162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63495" y="3154936"/>
            <a:ext cx="5079505" cy="3413504"/>
          </a:xfrm>
          <a:prstGeom prst="rect">
            <a:avLst/>
          </a:prstGeom>
          <a:noFill/>
        </p:spPr>
      </p:pic>
      <p:pic>
        <p:nvPicPr>
          <p:cNvPr id="2" name="Picture 1">
            <a:extLst>
              <a:ext uri="{FF2B5EF4-FFF2-40B4-BE49-F238E27FC236}">
                <a16:creationId xmlns:a16="http://schemas.microsoft.com/office/drawing/2014/main" id="{E891D396-157F-B760-3840-C29232954E95}"/>
              </a:ext>
            </a:extLst>
          </p:cNvPr>
          <p:cNvPicPr>
            <a:picLocks noChangeAspect="1"/>
          </p:cNvPicPr>
          <p:nvPr/>
        </p:nvPicPr>
        <p:blipFill>
          <a:blip r:embed="rId5"/>
          <a:stretch>
            <a:fillRect/>
          </a:stretch>
        </p:blipFill>
        <p:spPr>
          <a:xfrm>
            <a:off x="10917447" y="3154935"/>
            <a:ext cx="5043708" cy="3359593"/>
          </a:xfrm>
          <a:prstGeom prst="rect">
            <a:avLst/>
          </a:prstGeom>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76232" y="283298"/>
            <a:ext cx="1564956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276231" y="1595339"/>
            <a:ext cx="7581894"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Job</a:t>
            </a:r>
          </a:p>
        </p:txBody>
      </p:sp>
      <p:sp>
        <p:nvSpPr>
          <p:cNvPr id="6" name="Rectangle 5">
            <a:extLst>
              <a:ext uri="{FF2B5EF4-FFF2-40B4-BE49-F238E27FC236}">
                <a16:creationId xmlns:a16="http://schemas.microsoft.com/office/drawing/2014/main" id="{83B1320F-4F66-4A51-8D16-85449834019D}"/>
              </a:ext>
            </a:extLst>
          </p:cNvPr>
          <p:cNvSpPr/>
          <p:nvPr/>
        </p:nvSpPr>
        <p:spPr>
          <a:xfrm>
            <a:off x="8397877" y="1595339"/>
            <a:ext cx="7581894"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Career</a:t>
            </a:r>
          </a:p>
        </p:txBody>
      </p:sp>
      <p:sp>
        <p:nvSpPr>
          <p:cNvPr id="3" name="Rectangle: Rounded Corners 2">
            <a:extLst>
              <a:ext uri="{FF2B5EF4-FFF2-40B4-BE49-F238E27FC236}">
                <a16:creationId xmlns:a16="http://schemas.microsoft.com/office/drawing/2014/main" id="{15D9DCB9-7BCC-53A2-8F39-7D94FFB2DE0E}"/>
              </a:ext>
            </a:extLst>
          </p:cNvPr>
          <p:cNvSpPr/>
          <p:nvPr/>
        </p:nvSpPr>
        <p:spPr>
          <a:xfrm>
            <a:off x="276230" y="2857322"/>
            <a:ext cx="7581893" cy="5128438"/>
          </a:xfrm>
          <a:prstGeom prst="round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marL="457200" indent="-457200">
              <a:buFont typeface="Arial" panose="020B0604020202020204" pitchFamily="34" charset="0"/>
              <a:buChar char="•"/>
            </a:pPr>
            <a:r>
              <a:rPr lang="en-US" sz="3600" dirty="0"/>
              <a:t>A paid position of regular employment</a:t>
            </a:r>
          </a:p>
          <a:p>
            <a:pPr marL="457200" indent="-457200">
              <a:buFont typeface="Arial" panose="020B0604020202020204" pitchFamily="34" charset="0"/>
              <a:buChar char="•"/>
            </a:pPr>
            <a:r>
              <a:rPr lang="en-US" sz="3600" dirty="0"/>
              <a:t>A short-term pursuit</a:t>
            </a:r>
          </a:p>
          <a:p>
            <a:pPr marL="457200" indent="-457200">
              <a:buFont typeface="Arial" panose="020B0604020202020204" pitchFamily="34" charset="0"/>
              <a:buChar char="•"/>
            </a:pPr>
            <a:r>
              <a:rPr lang="en-US" sz="3600" dirty="0"/>
              <a:t>Often does not require special training or experience</a:t>
            </a:r>
          </a:p>
          <a:p>
            <a:pPr marL="457200" indent="-457200">
              <a:buFont typeface="Arial" panose="020B0604020202020204" pitchFamily="34" charset="0"/>
              <a:buChar char="•"/>
            </a:pPr>
            <a:r>
              <a:rPr lang="en-US" sz="3600" dirty="0"/>
              <a:t>Earning money is the main goal</a:t>
            </a:r>
          </a:p>
          <a:p>
            <a:pPr marL="457200" indent="-457200">
              <a:buFont typeface="Arial" panose="020B0604020202020204" pitchFamily="34" charset="0"/>
              <a:buChar char="•"/>
            </a:pPr>
            <a:r>
              <a:rPr lang="en-US" sz="3600" dirty="0"/>
              <a:t>Examples: dog walker, babysitter, shop attendant</a:t>
            </a:r>
          </a:p>
        </p:txBody>
      </p:sp>
      <p:sp>
        <p:nvSpPr>
          <p:cNvPr id="7" name="Rectangle: Rounded Corners 6">
            <a:extLst>
              <a:ext uri="{FF2B5EF4-FFF2-40B4-BE49-F238E27FC236}">
                <a16:creationId xmlns:a16="http://schemas.microsoft.com/office/drawing/2014/main" id="{0CEACE9E-5224-B5DB-3646-B724EAB38975}"/>
              </a:ext>
            </a:extLst>
          </p:cNvPr>
          <p:cNvSpPr/>
          <p:nvPr/>
        </p:nvSpPr>
        <p:spPr>
          <a:xfrm>
            <a:off x="8397877" y="2857322"/>
            <a:ext cx="7581894" cy="5128438"/>
          </a:xfrm>
          <a:prstGeom prst="roundRect">
            <a:avLst/>
          </a:prstGeom>
          <a:ln w="38100"/>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pPr marL="457200" indent="-457200">
              <a:buFont typeface="Arial" panose="020B0604020202020204" pitchFamily="34" charset="0"/>
              <a:buChar char="•"/>
            </a:pPr>
            <a:r>
              <a:rPr lang="en-US" sz="3600" dirty="0"/>
              <a:t>An occupation that needs special training or education</a:t>
            </a:r>
          </a:p>
          <a:p>
            <a:pPr marL="457200" indent="-457200">
              <a:buFont typeface="Arial" panose="020B0604020202020204" pitchFamily="34" charset="0"/>
              <a:buChar char="•"/>
            </a:pPr>
            <a:r>
              <a:rPr lang="en-US" sz="3600" dirty="0"/>
              <a:t>A long-term pursuit</a:t>
            </a:r>
          </a:p>
          <a:p>
            <a:pPr marL="457200" indent="-457200">
              <a:buFont typeface="Arial" panose="020B0604020202020204" pitchFamily="34" charset="0"/>
              <a:buChar char="•"/>
            </a:pPr>
            <a:r>
              <a:rPr lang="en-US" sz="3600" dirty="0"/>
              <a:t>Often requires formal training or experience</a:t>
            </a:r>
          </a:p>
          <a:p>
            <a:pPr marL="457200" indent="-457200">
              <a:buFont typeface="Arial" panose="020B0604020202020204" pitchFamily="34" charset="0"/>
              <a:buChar char="•"/>
            </a:pPr>
            <a:r>
              <a:rPr lang="en-US" sz="3600" dirty="0"/>
              <a:t>Earning money not the main goal</a:t>
            </a:r>
          </a:p>
          <a:p>
            <a:pPr marL="457200" indent="-457200">
              <a:buFont typeface="Arial" panose="020B0604020202020204" pitchFamily="34" charset="0"/>
              <a:buChar char="•"/>
            </a:pPr>
            <a:r>
              <a:rPr lang="en-US" sz="3600" dirty="0"/>
              <a:t>Examples: Teaching, medicine, architecture, engineering</a:t>
            </a:r>
            <a:endParaRPr lang="en-US" sz="3600" dirty="0">
              <a:cs typeface="Arial"/>
            </a:endParaRPr>
          </a:p>
        </p:txBody>
      </p:sp>
    </p:spTree>
    <p:extLst>
      <p:ext uri="{BB962C8B-B14F-4D97-AF65-F5344CB8AC3E}">
        <p14:creationId xmlns:p14="http://schemas.microsoft.com/office/powerpoint/2010/main" val="3557483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76232" y="283298"/>
            <a:ext cx="1564956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2162371" y="1504804"/>
            <a:ext cx="12464408"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Now we know that, complete these sentence stems…</a:t>
            </a:r>
          </a:p>
        </p:txBody>
      </p:sp>
      <p:sp>
        <p:nvSpPr>
          <p:cNvPr id="3" name="TextBox 2">
            <a:extLst>
              <a:ext uri="{FF2B5EF4-FFF2-40B4-BE49-F238E27FC236}">
                <a16:creationId xmlns:a16="http://schemas.microsoft.com/office/drawing/2014/main" id="{C8AE86F0-8319-4AAC-8BAA-4A7EAA729F8E}"/>
              </a:ext>
            </a:extLst>
          </p:cNvPr>
          <p:cNvSpPr txBox="1"/>
          <p:nvPr/>
        </p:nvSpPr>
        <p:spPr>
          <a:xfrm>
            <a:off x="441960" y="2698107"/>
            <a:ext cx="15316200" cy="5478423"/>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US" sz="5000" dirty="0"/>
              <a:t>You might have a career in _________ and your role could be as a trainee nurse, a nurse, a doctor, a surgeon or a consultant.</a:t>
            </a:r>
            <a:endParaRPr lang="en-US" sz="5000" dirty="0">
              <a:cs typeface="Arial"/>
            </a:endParaRPr>
          </a:p>
          <a:p>
            <a:pPr marL="342900" indent="-342900">
              <a:buFont typeface="Arial" panose="020B0604020202020204" pitchFamily="34" charset="0"/>
              <a:buChar char="•"/>
            </a:pPr>
            <a:r>
              <a:rPr lang="en-US" sz="5000" dirty="0"/>
              <a:t>You could have a career in education and have the position of...</a:t>
            </a:r>
            <a:endParaRPr lang="en-US" sz="5000" dirty="0">
              <a:cs typeface="Arial"/>
            </a:endParaRPr>
          </a:p>
          <a:p>
            <a:pPr marL="342900" indent="-342900">
              <a:buFont typeface="Arial" panose="020B0604020202020204" pitchFamily="34" charset="0"/>
              <a:buChar char="•"/>
            </a:pPr>
            <a:r>
              <a:rPr lang="en-US" sz="5000" dirty="0"/>
              <a:t>You might have a career in sport and your role could be…</a:t>
            </a:r>
            <a:endParaRPr lang="en-GB" sz="5000">
              <a:cs typeface="Arial"/>
            </a:endParaRPr>
          </a:p>
        </p:txBody>
      </p:sp>
    </p:spTree>
    <p:extLst>
      <p:ext uri="{BB962C8B-B14F-4D97-AF65-F5344CB8AC3E}">
        <p14:creationId xmlns:p14="http://schemas.microsoft.com/office/powerpoint/2010/main" val="2919046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careers that existed in the past, present and future</a:t>
            </a:r>
            <a:endParaRPr lang="en-US" dirty="0">
              <a:solidFill>
                <a:schemeClr val="bg1"/>
              </a:solidFill>
              <a:cs typeface="Arial" panose="020B0604020202020204"/>
            </a:endParaRPr>
          </a:p>
        </p:txBody>
      </p:sp>
      <p:graphicFrame>
        <p:nvGraphicFramePr>
          <p:cNvPr id="6" name="Content Placeholder 4">
            <a:extLst>
              <a:ext uri="{FF2B5EF4-FFF2-40B4-BE49-F238E27FC236}">
                <a16:creationId xmlns:a16="http://schemas.microsoft.com/office/drawing/2014/main" id="{288CB46F-63B7-4558-9FE1-A7FB02C2114E}"/>
              </a:ext>
            </a:extLst>
          </p:cNvPr>
          <p:cNvGraphicFramePr>
            <a:graphicFrameLocks/>
          </p:cNvGraphicFramePr>
          <p:nvPr>
            <p:extLst>
              <p:ext uri="{D42A27DB-BD31-4B8C-83A1-F6EECF244321}">
                <p14:modId xmlns:p14="http://schemas.microsoft.com/office/powerpoint/2010/main" val="1416325103"/>
              </p:ext>
            </p:extLst>
          </p:nvPr>
        </p:nvGraphicFramePr>
        <p:xfrm>
          <a:off x="-1139461" y="2231434"/>
          <a:ext cx="12127147" cy="58955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6CD7FDB1-EFF6-43DD-A397-5E50ADE27E0C}"/>
              </a:ext>
            </a:extLst>
          </p:cNvPr>
          <p:cNvPicPr>
            <a:picLocks noChangeAspect="1"/>
          </p:cNvPicPr>
          <p:nvPr/>
        </p:nvPicPr>
        <p:blipFill>
          <a:blip r:embed="rId8"/>
          <a:stretch>
            <a:fillRect/>
          </a:stretch>
        </p:blipFill>
        <p:spPr>
          <a:xfrm>
            <a:off x="8766084" y="2610529"/>
            <a:ext cx="6139500" cy="5436014"/>
          </a:xfrm>
          <a:prstGeom prst="rect">
            <a:avLst/>
          </a:prstGeom>
        </p:spPr>
      </p:pic>
    </p:spTree>
    <p:extLst>
      <p:ext uri="{BB962C8B-B14F-4D97-AF65-F5344CB8AC3E}">
        <p14:creationId xmlns:p14="http://schemas.microsoft.com/office/powerpoint/2010/main" val="2826720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FBC8DA"/>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listen to others and record important information as I do</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Which essential skill does this use</a:t>
            </a: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122743"/>
            <a:ext cx="9383345" cy="1704437"/>
          </a:xfrm>
          <a:prstGeom prst="rect">
            <a:avLst/>
          </a:prstGeom>
          <a:solidFill>
            <a:srgbClr val="F792B5"/>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a:t>
            </a:r>
          </a:p>
          <a:p>
            <a:pPr algn="ctr">
              <a:defRPr/>
            </a:pPr>
            <a:endPar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endParaRPr>
          </a:p>
          <a:p>
            <a:pPr algn="ctr">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The </a:t>
            </a:r>
            <a:r>
              <a:rPr lang="en-US" sz="3200" b="0" i="0" dirty="0">
                <a:solidFill>
                  <a:schemeClr val="tx1"/>
                </a:solidFill>
                <a:effectLst/>
                <a:latin typeface="+mj-lt"/>
              </a:rPr>
              <a:t>receiving, retaining and processing of information or ideas.</a:t>
            </a:r>
            <a:endParaRPr lang="en-GB" sz="2000" i="0" dirty="0">
              <a:solidFill>
                <a:schemeClr val="tx1"/>
              </a:solidFill>
              <a:effectLst/>
              <a:latin typeface="+mj-lt"/>
              <a:ea typeface="Arial" panose="020B0604020202020204" pitchFamily="34" charset="0"/>
              <a:cs typeface="Times New Roman" panose="02020603050405020304" pitchFamily="18" charset="0"/>
            </a:endParaRPr>
          </a:p>
          <a:p>
            <a:pPr algn="ctr">
              <a:defRPr/>
            </a:pPr>
            <a:endParaRPr lang="en-GB" sz="3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9" name="Picture 8">
            <a:extLst>
              <a:ext uri="{FF2B5EF4-FFF2-40B4-BE49-F238E27FC236}">
                <a16:creationId xmlns:a16="http://schemas.microsoft.com/office/drawing/2014/main" id="{B2F2EB94-90AA-FD0F-E1A0-893C31BB337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55201" y="2350407"/>
            <a:ext cx="3378374" cy="3378374"/>
          </a:xfrm>
          <a:prstGeom prst="rect">
            <a:avLst/>
          </a:prstGeom>
        </p:spPr>
      </p:pic>
      <p:pic>
        <p:nvPicPr>
          <p:cNvPr id="11" name="Picture 10">
            <a:extLst>
              <a:ext uri="{FF2B5EF4-FFF2-40B4-BE49-F238E27FC236}">
                <a16:creationId xmlns:a16="http://schemas.microsoft.com/office/drawing/2014/main" id="{D46D1A8D-A552-0006-4658-30BCB02137F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440988" y="5397717"/>
            <a:ext cx="2206800" cy="2206800"/>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How can we prepare for careers that may not even exist yet?</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0FEBB8-22D0-402D-855C-2E99BE628BD6}"/>
</file>

<file path=customXml/itemProps2.xml><?xml version="1.0" encoding="utf-8"?>
<ds:datastoreItem xmlns:ds="http://schemas.openxmlformats.org/officeDocument/2006/customXml" ds:itemID="{6FF5F813-550E-4BB5-ADE3-752FACD4D223}">
  <ds:schemaRefs>
    <ds:schemaRef ds:uri="http://schemas.microsoft.com/office/2006/metadata/properties"/>
    <ds:schemaRef ds:uri="http://purl.org/dc/terms/"/>
    <ds:schemaRef ds:uri="http://purl.org/dc/elements/1.1/"/>
    <ds:schemaRef ds:uri="http://purl.org/dc/dcmitype/"/>
    <ds:schemaRef ds:uri="07972ca6-707e-448d-9906-956b3470f1ed"/>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0f5a772e-d50b-4a74-9883-6cd1d55f5023"/>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27</TotalTime>
  <Words>1792</Words>
  <Application>Microsoft Office PowerPoint</Application>
  <PresentationFormat>Custom</PresentationFormat>
  <Paragraphs>185</Paragraphs>
  <Slides>18</Slides>
  <Notes>17</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852</cp:revision>
  <dcterms:created xsi:type="dcterms:W3CDTF">2020-09-14T13:57:51Z</dcterms:created>
  <dcterms:modified xsi:type="dcterms:W3CDTF">2023-11-03T14:44:56Z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377900.000000000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