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97" r:id="rId7"/>
  </p:sldMasterIdLst>
  <p:notesMasterIdLst>
    <p:notesMasterId r:id="rId30"/>
  </p:notesMasterIdLst>
  <p:handoutMasterIdLst>
    <p:handoutMasterId r:id="rId31"/>
  </p:handoutMasterIdLst>
  <p:sldIdLst>
    <p:sldId id="263" r:id="rId8"/>
    <p:sldId id="275" r:id="rId9"/>
    <p:sldId id="408" r:id="rId10"/>
    <p:sldId id="423" r:id="rId11"/>
    <p:sldId id="385" r:id="rId12"/>
    <p:sldId id="386" r:id="rId13"/>
    <p:sldId id="409" r:id="rId14"/>
    <p:sldId id="308" r:id="rId15"/>
    <p:sldId id="410" r:id="rId16"/>
    <p:sldId id="407" r:id="rId17"/>
    <p:sldId id="403" r:id="rId18"/>
    <p:sldId id="412" r:id="rId19"/>
    <p:sldId id="416" r:id="rId20"/>
    <p:sldId id="413" r:id="rId21"/>
    <p:sldId id="291" r:id="rId22"/>
    <p:sldId id="419" r:id="rId23"/>
    <p:sldId id="420" r:id="rId24"/>
    <p:sldId id="421" r:id="rId25"/>
    <p:sldId id="367" r:id="rId26"/>
    <p:sldId id="415" r:id="rId27"/>
    <p:sldId id="366" r:id="rId28"/>
    <p:sldId id="422" r:id="rId29"/>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F3A9A6"/>
    <a:srgbClr val="A1D6E9"/>
    <a:srgbClr val="98D5DD"/>
    <a:srgbClr val="F8C3A4"/>
    <a:srgbClr val="FDDFB2"/>
    <a:srgbClr val="425563"/>
    <a:srgbClr val="CCEAEE"/>
    <a:srgbClr val="DAE0E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62" autoAdjust="0"/>
    <p:restoredTop sz="77364" autoAdjust="0"/>
  </p:normalViewPr>
  <p:slideViewPr>
    <p:cSldViewPr snapToGrid="0">
      <p:cViewPr varScale="1">
        <p:scale>
          <a:sx n="66" d="100"/>
          <a:sy n="66" d="100"/>
        </p:scale>
        <p:origin x="1350" y="84"/>
      </p:cViewPr>
      <p:guideLst>
        <p:guide orient="horz" pos="2880"/>
        <p:guide pos="216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th, Hannah" userId="46726b77-59c1-4a4e-977c-7af4a4e748aa" providerId="ADAL" clId="{875F8887-C5F2-4C5C-B197-4ABE09495F19}"/>
    <pc:docChg chg="undo redo custSel modSld">
      <pc:chgData name="Smith, Hannah" userId="46726b77-59c1-4a4e-977c-7af4a4e748aa" providerId="ADAL" clId="{875F8887-C5F2-4C5C-B197-4ABE09495F19}" dt="2023-12-18T15:03:44.103" v="7" actId="478"/>
      <pc:docMkLst>
        <pc:docMk/>
      </pc:docMkLst>
      <pc:sldChg chg="delSp mod">
        <pc:chgData name="Smith, Hannah" userId="46726b77-59c1-4a4e-977c-7af4a4e748aa" providerId="ADAL" clId="{875F8887-C5F2-4C5C-B197-4ABE09495F19}" dt="2023-12-18T15:03:44.103" v="7" actId="478"/>
        <pc:sldMkLst>
          <pc:docMk/>
          <pc:sldMk cId="1899581618" sldId="403"/>
        </pc:sldMkLst>
        <pc:spChg chg="del">
          <ac:chgData name="Smith, Hannah" userId="46726b77-59c1-4a4e-977c-7af4a4e748aa" providerId="ADAL" clId="{875F8887-C5F2-4C5C-B197-4ABE09495F19}" dt="2023-12-18T15:03:44.103" v="7" actId="478"/>
          <ac:spMkLst>
            <pc:docMk/>
            <pc:sldMk cId="1899581618" sldId="403"/>
            <ac:spMk id="3" creationId="{1A789B9C-7E40-F3A4-EE37-487E751239F9}"/>
          </ac:spMkLst>
        </pc:spChg>
      </pc:sldChg>
      <pc:sldChg chg="modSp mod">
        <pc:chgData name="Smith, Hannah" userId="46726b77-59c1-4a4e-977c-7af4a4e748aa" providerId="ADAL" clId="{875F8887-C5F2-4C5C-B197-4ABE09495F19}" dt="2023-12-18T15:03:00.749" v="5" actId="1076"/>
        <pc:sldMkLst>
          <pc:docMk/>
          <pc:sldMk cId="4255593253" sldId="421"/>
        </pc:sldMkLst>
        <pc:spChg chg="mod">
          <ac:chgData name="Smith, Hannah" userId="46726b77-59c1-4a4e-977c-7af4a4e748aa" providerId="ADAL" clId="{875F8887-C5F2-4C5C-B197-4ABE09495F19}" dt="2023-12-18T15:03:00.749" v="5" actId="1076"/>
          <ac:spMkLst>
            <pc:docMk/>
            <pc:sldMk cId="4255593253" sldId="421"/>
            <ac:spMk id="2" creationId="{1A391BCA-7A65-D397-9726-18F86430899B}"/>
          </ac:spMkLst>
        </pc:spChg>
        <pc:picChg chg="ord">
          <ac:chgData name="Smith, Hannah" userId="46726b77-59c1-4a4e-977c-7af4a4e748aa" providerId="ADAL" clId="{875F8887-C5F2-4C5C-B197-4ABE09495F19}" dt="2023-12-18T15:02:59.366" v="3" actId="167"/>
          <ac:picMkLst>
            <pc:docMk/>
            <pc:sldMk cId="4255593253" sldId="421"/>
            <ac:picMk id="4" creationId="{62079996-C58D-75E2-3048-9C5A688FD403}"/>
          </ac:picMkLst>
        </pc:picChg>
      </pc:sldChg>
      <pc:sldChg chg="delSp mod">
        <pc:chgData name="Smith, Hannah" userId="46726b77-59c1-4a4e-977c-7af4a4e748aa" providerId="ADAL" clId="{875F8887-C5F2-4C5C-B197-4ABE09495F19}" dt="2023-12-18T15:03:28.806" v="6" actId="478"/>
        <pc:sldMkLst>
          <pc:docMk/>
          <pc:sldMk cId="1810042997" sldId="423"/>
        </pc:sldMkLst>
        <pc:spChg chg="del">
          <ac:chgData name="Smith, Hannah" userId="46726b77-59c1-4a4e-977c-7af4a4e748aa" providerId="ADAL" clId="{875F8887-C5F2-4C5C-B197-4ABE09495F19}" dt="2023-12-18T15:03:28.806" v="6" actId="478"/>
          <ac:spMkLst>
            <pc:docMk/>
            <pc:sldMk cId="1810042997" sldId="423"/>
            <ac:spMk id="2" creationId="{66EB0DDD-8340-56EE-22A2-B6D948F8952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39BFFE-C9AF-4444-8F14-3FCEA69C0FD4}"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en-GB"/>
        </a:p>
      </dgm:t>
    </dgm:pt>
    <dgm:pt modelId="{570CD0EF-E502-4C5B-9FC5-C42662B2DFD2}">
      <dgm:prSet phldrT="[Text]" custT="1"/>
      <dgm:spPr/>
      <dgm:t>
        <a:bodyPr/>
        <a:lstStyle/>
        <a:p>
          <a:r>
            <a:rPr lang="en-GB" sz="1600" b="1" kern="1200" dirty="0">
              <a:solidFill>
                <a:srgbClr val="002060"/>
              </a:solidFill>
              <a:latin typeface="Museo Sans 100" panose="02000000000000000000" pitchFamily="50" charset="0"/>
              <a:ea typeface="+mn-ea"/>
              <a:cs typeface="Poppins" panose="00000500000000000000" pitchFamily="2" charset="0"/>
            </a:rPr>
            <a:t>VULNERABLE PEOPLE</a:t>
          </a:r>
        </a:p>
      </dgm:t>
    </dgm:pt>
    <dgm:pt modelId="{E5A1095A-F666-4B1C-BD8D-F5B1CEAF86D3}" type="parTrans" cxnId="{27C0D193-8DB0-48EF-8209-B6C16052198C}">
      <dgm:prSet/>
      <dgm:spPr/>
      <dgm:t>
        <a:bodyPr/>
        <a:lstStyle/>
        <a:p>
          <a:endParaRPr lang="en-GB" sz="1400" dirty="0">
            <a:latin typeface="Poppins SemiBold" panose="00000700000000000000" pitchFamily="2" charset="0"/>
            <a:cs typeface="Poppins SemiBold" panose="00000700000000000000" pitchFamily="2" charset="0"/>
          </a:endParaRPr>
        </a:p>
      </dgm:t>
    </dgm:pt>
    <dgm:pt modelId="{54941479-18B7-4BD7-9815-DF329F1FA4EF}" type="sibTrans" cxnId="{27C0D193-8DB0-48EF-8209-B6C16052198C}">
      <dgm:prSet/>
      <dgm:spPr/>
      <dgm:t>
        <a:bodyPr/>
        <a:lstStyle/>
        <a:p>
          <a:endParaRPr lang="en-GB" sz="1400" dirty="0">
            <a:latin typeface="Poppins SemiBold" panose="00000700000000000000" pitchFamily="2" charset="0"/>
            <a:cs typeface="Poppins SemiBold" panose="00000700000000000000" pitchFamily="2" charset="0"/>
          </a:endParaRPr>
        </a:p>
      </dgm:t>
    </dgm:pt>
    <dgm:pt modelId="{3C021599-1BAB-4EC2-B8A5-4088EE4597E8}">
      <dgm:prSet phldrT="[Text]" custT="1"/>
      <dgm:spPr/>
      <dgm:t>
        <a:bodyPr/>
        <a:lstStyle/>
        <a:p>
          <a:r>
            <a:rPr lang="en-GB" sz="1800" b="1" dirty="0">
              <a:solidFill>
                <a:srgbClr val="002060"/>
              </a:solidFill>
              <a:latin typeface="Museo Sans 100" panose="02000000000000000000" pitchFamily="50" charset="0"/>
              <a:cs typeface="Poppins SemiBold" panose="00000700000000000000" pitchFamily="2" charset="0"/>
            </a:rPr>
            <a:t>TRANSPORT</a:t>
          </a:r>
        </a:p>
      </dgm:t>
    </dgm:pt>
    <dgm:pt modelId="{EB3DD238-E0ED-402A-A29D-CB98D706227D}" type="parTrans" cxnId="{ABE0ABD0-594F-43C6-A076-A0E3D9BDB171}">
      <dgm:prSet/>
      <dgm:spPr/>
      <dgm:t>
        <a:bodyPr/>
        <a:lstStyle/>
        <a:p>
          <a:endParaRPr lang="en-GB" sz="1400" dirty="0">
            <a:latin typeface="Poppins SemiBold" panose="00000700000000000000" pitchFamily="2" charset="0"/>
            <a:cs typeface="Poppins SemiBold" panose="00000700000000000000" pitchFamily="2" charset="0"/>
          </a:endParaRPr>
        </a:p>
      </dgm:t>
    </dgm:pt>
    <dgm:pt modelId="{61F199D4-FC7D-4D59-A40F-4B6D99352DF2}" type="sibTrans" cxnId="{ABE0ABD0-594F-43C6-A076-A0E3D9BDB171}">
      <dgm:prSet/>
      <dgm:spPr/>
      <dgm:t>
        <a:bodyPr/>
        <a:lstStyle/>
        <a:p>
          <a:endParaRPr lang="en-GB" sz="1400" dirty="0">
            <a:latin typeface="Poppins SemiBold" panose="00000700000000000000" pitchFamily="2" charset="0"/>
            <a:cs typeface="Poppins SemiBold" panose="00000700000000000000" pitchFamily="2" charset="0"/>
          </a:endParaRPr>
        </a:p>
      </dgm:t>
    </dgm:pt>
    <dgm:pt modelId="{3C2E1BDA-6691-4582-BF83-4FD06A0F2C69}">
      <dgm:prSet phldrT="[Text]" custT="1"/>
      <dgm:spPr/>
      <dgm:t>
        <a:bodyPr/>
        <a:lstStyle/>
        <a:p>
          <a:r>
            <a:rPr lang="en-GB" sz="1800" b="1" dirty="0">
              <a:solidFill>
                <a:srgbClr val="002060"/>
              </a:solidFill>
              <a:latin typeface="Museo Sans 100" panose="02000000000000000000" pitchFamily="50" charset="0"/>
              <a:cs typeface="Poppins SemiBold" panose="00000700000000000000" pitchFamily="2" charset="0"/>
            </a:rPr>
            <a:t>ENERGY NETWORK</a:t>
          </a:r>
        </a:p>
      </dgm:t>
    </dgm:pt>
    <dgm:pt modelId="{A726F5AE-C6B8-4D42-AEBE-BCB4D2BB0EF1}" type="parTrans" cxnId="{F9D36F2A-47CE-4938-AF0F-6DA135346082}">
      <dgm:prSet/>
      <dgm:spPr/>
      <dgm:t>
        <a:bodyPr/>
        <a:lstStyle/>
        <a:p>
          <a:endParaRPr lang="en-GB" sz="1400" dirty="0">
            <a:latin typeface="Poppins SemiBold" panose="00000700000000000000" pitchFamily="2" charset="0"/>
            <a:cs typeface="Poppins SemiBold" panose="00000700000000000000" pitchFamily="2" charset="0"/>
          </a:endParaRPr>
        </a:p>
      </dgm:t>
    </dgm:pt>
    <dgm:pt modelId="{EB85DEAB-7D00-4BF3-9D10-D200F969F437}" type="sibTrans" cxnId="{F9D36F2A-47CE-4938-AF0F-6DA135346082}">
      <dgm:prSet/>
      <dgm:spPr/>
      <dgm:t>
        <a:bodyPr/>
        <a:lstStyle/>
        <a:p>
          <a:endParaRPr lang="en-GB" sz="1400" dirty="0">
            <a:latin typeface="Poppins SemiBold" panose="00000700000000000000" pitchFamily="2" charset="0"/>
            <a:cs typeface="Poppins SemiBold" panose="00000700000000000000" pitchFamily="2" charset="0"/>
          </a:endParaRPr>
        </a:p>
      </dgm:t>
    </dgm:pt>
    <dgm:pt modelId="{D2748D4C-3BFD-46BD-8278-50CC4314DF3D}">
      <dgm:prSet custT="1"/>
      <dgm:spPr/>
      <dgm:t>
        <a:bodyPr/>
        <a:lstStyle/>
        <a:p>
          <a:r>
            <a:rPr lang="en-GB" sz="1800" b="1" dirty="0">
              <a:solidFill>
                <a:srgbClr val="002060"/>
              </a:solidFill>
              <a:latin typeface="Museo Sans 100" panose="02000000000000000000" pitchFamily="50" charset="0"/>
              <a:cs typeface="Poppins SemiBold" panose="00000700000000000000" pitchFamily="2" charset="0"/>
            </a:rPr>
            <a:t>TOURISM</a:t>
          </a:r>
        </a:p>
      </dgm:t>
    </dgm:pt>
    <dgm:pt modelId="{ED1BF27B-AA99-4BFB-A8C9-54E18D4C0EA9}" type="parTrans" cxnId="{3FE94943-77B7-4AC3-9220-B8BDC7C9AA21}">
      <dgm:prSet/>
      <dgm:spPr/>
      <dgm:t>
        <a:bodyPr/>
        <a:lstStyle/>
        <a:p>
          <a:endParaRPr lang="en-GB" sz="1400"/>
        </a:p>
      </dgm:t>
    </dgm:pt>
    <dgm:pt modelId="{4C691059-2A81-4721-885F-BB3C4BEBA6AB}" type="sibTrans" cxnId="{3FE94943-77B7-4AC3-9220-B8BDC7C9AA21}">
      <dgm:prSet/>
      <dgm:spPr/>
      <dgm:t>
        <a:bodyPr/>
        <a:lstStyle/>
        <a:p>
          <a:endParaRPr lang="en-GB" sz="1400"/>
        </a:p>
      </dgm:t>
    </dgm:pt>
    <dgm:pt modelId="{E019D4D2-89FB-4BD3-9152-7E61C7BAEB65}" type="pres">
      <dgm:prSet presAssocID="{1739BFFE-C9AF-4444-8F14-3FCEA69C0FD4}" presName="Name0" presStyleCnt="0">
        <dgm:presLayoutVars>
          <dgm:chMax val="7"/>
          <dgm:chPref val="7"/>
          <dgm:dir/>
        </dgm:presLayoutVars>
      </dgm:prSet>
      <dgm:spPr/>
    </dgm:pt>
    <dgm:pt modelId="{3CB7629A-867A-455A-9911-6E9D550506EC}" type="pres">
      <dgm:prSet presAssocID="{1739BFFE-C9AF-4444-8F14-3FCEA69C0FD4}" presName="Name1" presStyleCnt="0"/>
      <dgm:spPr/>
    </dgm:pt>
    <dgm:pt modelId="{904BE072-9879-4CC1-85F2-8340B66799C3}" type="pres">
      <dgm:prSet presAssocID="{1739BFFE-C9AF-4444-8F14-3FCEA69C0FD4}" presName="cycle" presStyleCnt="0"/>
      <dgm:spPr/>
    </dgm:pt>
    <dgm:pt modelId="{AAF35E14-60D9-4BAC-B254-897CFEE49372}" type="pres">
      <dgm:prSet presAssocID="{1739BFFE-C9AF-4444-8F14-3FCEA69C0FD4}" presName="srcNode" presStyleLbl="node1" presStyleIdx="0" presStyleCnt="4"/>
      <dgm:spPr/>
    </dgm:pt>
    <dgm:pt modelId="{8EE11B3F-2E00-4A34-9FD0-5D76AC2F624E}" type="pres">
      <dgm:prSet presAssocID="{1739BFFE-C9AF-4444-8F14-3FCEA69C0FD4}" presName="conn" presStyleLbl="parChTrans1D2" presStyleIdx="0" presStyleCnt="1"/>
      <dgm:spPr/>
    </dgm:pt>
    <dgm:pt modelId="{AB9B47A9-7B05-41F7-AF86-F5E2D90B977F}" type="pres">
      <dgm:prSet presAssocID="{1739BFFE-C9AF-4444-8F14-3FCEA69C0FD4}" presName="extraNode" presStyleLbl="node1" presStyleIdx="0" presStyleCnt="4"/>
      <dgm:spPr/>
    </dgm:pt>
    <dgm:pt modelId="{232C3109-B572-46B3-967E-65D5C8D67518}" type="pres">
      <dgm:prSet presAssocID="{1739BFFE-C9AF-4444-8F14-3FCEA69C0FD4}" presName="dstNode" presStyleLbl="node1" presStyleIdx="0" presStyleCnt="4"/>
      <dgm:spPr/>
    </dgm:pt>
    <dgm:pt modelId="{E1D89A85-BD78-4359-B49F-C6108A95DC5B}" type="pres">
      <dgm:prSet presAssocID="{570CD0EF-E502-4C5B-9FC5-C42662B2DFD2}" presName="text_1" presStyleLbl="node1" presStyleIdx="0" presStyleCnt="4">
        <dgm:presLayoutVars>
          <dgm:bulletEnabled val="1"/>
        </dgm:presLayoutVars>
      </dgm:prSet>
      <dgm:spPr/>
    </dgm:pt>
    <dgm:pt modelId="{7FDBF8EC-BEA8-45F6-996A-75A39637EFA6}" type="pres">
      <dgm:prSet presAssocID="{570CD0EF-E502-4C5B-9FC5-C42662B2DFD2}" presName="accent_1" presStyleCnt="0"/>
      <dgm:spPr/>
    </dgm:pt>
    <dgm:pt modelId="{BD0172FF-C917-414C-8959-75F749625927}" type="pres">
      <dgm:prSet presAssocID="{570CD0EF-E502-4C5B-9FC5-C42662B2DFD2}" presName="accentRepeatNode" presStyleLbl="solidFgAcc1" presStyleIdx="0" presStyleCnt="4"/>
      <dgm:spPr/>
    </dgm:pt>
    <dgm:pt modelId="{8092CCAF-4232-45EB-85D0-1449812A1C97}" type="pres">
      <dgm:prSet presAssocID="{3C021599-1BAB-4EC2-B8A5-4088EE4597E8}" presName="text_2" presStyleLbl="node1" presStyleIdx="1" presStyleCnt="4" custLinFactNeighborX="8220" custLinFactNeighborY="8665">
        <dgm:presLayoutVars>
          <dgm:bulletEnabled val="1"/>
        </dgm:presLayoutVars>
      </dgm:prSet>
      <dgm:spPr/>
    </dgm:pt>
    <dgm:pt modelId="{C1DD1616-E8FA-4709-9F2C-8F0503D933F0}" type="pres">
      <dgm:prSet presAssocID="{3C021599-1BAB-4EC2-B8A5-4088EE4597E8}" presName="accent_2" presStyleCnt="0"/>
      <dgm:spPr/>
    </dgm:pt>
    <dgm:pt modelId="{BE3BF38C-11F0-4474-A609-8C0CACEC8713}" type="pres">
      <dgm:prSet presAssocID="{3C021599-1BAB-4EC2-B8A5-4088EE4597E8}" presName="accentRepeatNode" presStyleLbl="solidFgAcc1" presStyleIdx="1" presStyleCnt="4"/>
      <dgm:spPr/>
    </dgm:pt>
    <dgm:pt modelId="{2632B956-FD0E-4DE2-905B-FA8214D24373}" type="pres">
      <dgm:prSet presAssocID="{3C2E1BDA-6691-4582-BF83-4FD06A0F2C69}" presName="text_3" presStyleLbl="node1" presStyleIdx="2" presStyleCnt="4">
        <dgm:presLayoutVars>
          <dgm:bulletEnabled val="1"/>
        </dgm:presLayoutVars>
      </dgm:prSet>
      <dgm:spPr/>
    </dgm:pt>
    <dgm:pt modelId="{F81E2AC4-1050-459E-88C2-815976FA0708}" type="pres">
      <dgm:prSet presAssocID="{3C2E1BDA-6691-4582-BF83-4FD06A0F2C69}" presName="accent_3" presStyleCnt="0"/>
      <dgm:spPr/>
    </dgm:pt>
    <dgm:pt modelId="{18313FD0-6A4C-4238-9BDA-97E49F011E17}" type="pres">
      <dgm:prSet presAssocID="{3C2E1BDA-6691-4582-BF83-4FD06A0F2C69}" presName="accentRepeatNode" presStyleLbl="solidFgAcc1" presStyleIdx="2" presStyleCnt="4"/>
      <dgm:spPr/>
    </dgm:pt>
    <dgm:pt modelId="{5B4F5321-839B-4FCA-8A2D-A5CC1BF1AE09}" type="pres">
      <dgm:prSet presAssocID="{D2748D4C-3BFD-46BD-8278-50CC4314DF3D}" presName="text_4" presStyleLbl="node1" presStyleIdx="3" presStyleCnt="4">
        <dgm:presLayoutVars>
          <dgm:bulletEnabled val="1"/>
        </dgm:presLayoutVars>
      </dgm:prSet>
      <dgm:spPr/>
    </dgm:pt>
    <dgm:pt modelId="{DD914138-F946-4C81-9D94-06549D346167}" type="pres">
      <dgm:prSet presAssocID="{D2748D4C-3BFD-46BD-8278-50CC4314DF3D}" presName="accent_4" presStyleCnt="0"/>
      <dgm:spPr/>
    </dgm:pt>
    <dgm:pt modelId="{D3D4CC9E-1290-4EAB-B19B-1AC55D16B07D}" type="pres">
      <dgm:prSet presAssocID="{D2748D4C-3BFD-46BD-8278-50CC4314DF3D}" presName="accentRepeatNode" presStyleLbl="solidFgAcc1" presStyleIdx="3" presStyleCnt="4"/>
      <dgm:spPr/>
    </dgm:pt>
  </dgm:ptLst>
  <dgm:cxnLst>
    <dgm:cxn modelId="{A541C600-6476-42E3-901D-98FDA3702891}" type="presOf" srcId="{3C021599-1BAB-4EC2-B8A5-4088EE4597E8}" destId="{8092CCAF-4232-45EB-85D0-1449812A1C97}" srcOrd="0" destOrd="0" presId="urn:microsoft.com/office/officeart/2008/layout/VerticalCurvedList"/>
    <dgm:cxn modelId="{4AE6F009-AA8C-4491-ABCF-747EC0531034}" type="presOf" srcId="{54941479-18B7-4BD7-9815-DF329F1FA4EF}" destId="{8EE11B3F-2E00-4A34-9FD0-5D76AC2F624E}" srcOrd="0" destOrd="0" presId="urn:microsoft.com/office/officeart/2008/layout/VerticalCurvedList"/>
    <dgm:cxn modelId="{F9D36F2A-47CE-4938-AF0F-6DA135346082}" srcId="{1739BFFE-C9AF-4444-8F14-3FCEA69C0FD4}" destId="{3C2E1BDA-6691-4582-BF83-4FD06A0F2C69}" srcOrd="2" destOrd="0" parTransId="{A726F5AE-C6B8-4D42-AEBE-BCB4D2BB0EF1}" sibTransId="{EB85DEAB-7D00-4BF3-9D10-D200F969F437}"/>
    <dgm:cxn modelId="{3FE94943-77B7-4AC3-9220-B8BDC7C9AA21}" srcId="{1739BFFE-C9AF-4444-8F14-3FCEA69C0FD4}" destId="{D2748D4C-3BFD-46BD-8278-50CC4314DF3D}" srcOrd="3" destOrd="0" parTransId="{ED1BF27B-AA99-4BFB-A8C9-54E18D4C0EA9}" sibTransId="{4C691059-2A81-4721-885F-BB3C4BEBA6AB}"/>
    <dgm:cxn modelId="{7C8A1776-37AD-46B2-8707-3D60EAD47BCF}" type="presOf" srcId="{570CD0EF-E502-4C5B-9FC5-C42662B2DFD2}" destId="{E1D89A85-BD78-4359-B49F-C6108A95DC5B}" srcOrd="0" destOrd="0" presId="urn:microsoft.com/office/officeart/2008/layout/VerticalCurvedList"/>
    <dgm:cxn modelId="{27C0D193-8DB0-48EF-8209-B6C16052198C}" srcId="{1739BFFE-C9AF-4444-8F14-3FCEA69C0FD4}" destId="{570CD0EF-E502-4C5B-9FC5-C42662B2DFD2}" srcOrd="0" destOrd="0" parTransId="{E5A1095A-F666-4B1C-BD8D-F5B1CEAF86D3}" sibTransId="{54941479-18B7-4BD7-9815-DF329F1FA4EF}"/>
    <dgm:cxn modelId="{8E4E6DA5-BE5A-4F3A-BF37-A99190BA616C}" type="presOf" srcId="{D2748D4C-3BFD-46BD-8278-50CC4314DF3D}" destId="{5B4F5321-839B-4FCA-8A2D-A5CC1BF1AE09}" srcOrd="0" destOrd="0" presId="urn:microsoft.com/office/officeart/2008/layout/VerticalCurvedList"/>
    <dgm:cxn modelId="{ABE0ABD0-594F-43C6-A076-A0E3D9BDB171}" srcId="{1739BFFE-C9AF-4444-8F14-3FCEA69C0FD4}" destId="{3C021599-1BAB-4EC2-B8A5-4088EE4597E8}" srcOrd="1" destOrd="0" parTransId="{EB3DD238-E0ED-402A-A29D-CB98D706227D}" sibTransId="{61F199D4-FC7D-4D59-A40F-4B6D99352DF2}"/>
    <dgm:cxn modelId="{63C6BCE4-1287-4B2E-B98B-53414F9C3282}" type="presOf" srcId="{1739BFFE-C9AF-4444-8F14-3FCEA69C0FD4}" destId="{E019D4D2-89FB-4BD3-9152-7E61C7BAEB65}" srcOrd="0" destOrd="0" presId="urn:microsoft.com/office/officeart/2008/layout/VerticalCurvedList"/>
    <dgm:cxn modelId="{533506ED-8868-4A59-9571-02B10199DFDE}" type="presOf" srcId="{3C2E1BDA-6691-4582-BF83-4FD06A0F2C69}" destId="{2632B956-FD0E-4DE2-905B-FA8214D24373}" srcOrd="0" destOrd="0" presId="urn:microsoft.com/office/officeart/2008/layout/VerticalCurvedList"/>
    <dgm:cxn modelId="{E7C4D6F8-0312-4436-AF06-F3EB9A8D7C8B}" type="presParOf" srcId="{E019D4D2-89FB-4BD3-9152-7E61C7BAEB65}" destId="{3CB7629A-867A-455A-9911-6E9D550506EC}" srcOrd="0" destOrd="0" presId="urn:microsoft.com/office/officeart/2008/layout/VerticalCurvedList"/>
    <dgm:cxn modelId="{00455A4E-8CCC-4AFD-A2A7-B9F573394C68}" type="presParOf" srcId="{3CB7629A-867A-455A-9911-6E9D550506EC}" destId="{904BE072-9879-4CC1-85F2-8340B66799C3}" srcOrd="0" destOrd="0" presId="urn:microsoft.com/office/officeart/2008/layout/VerticalCurvedList"/>
    <dgm:cxn modelId="{4D0C22F1-3D28-4632-A4BB-CBC3CD4488FB}" type="presParOf" srcId="{904BE072-9879-4CC1-85F2-8340B66799C3}" destId="{AAF35E14-60D9-4BAC-B254-897CFEE49372}" srcOrd="0" destOrd="0" presId="urn:microsoft.com/office/officeart/2008/layout/VerticalCurvedList"/>
    <dgm:cxn modelId="{5D3062EC-CE1F-4423-B373-96B0F3647610}" type="presParOf" srcId="{904BE072-9879-4CC1-85F2-8340B66799C3}" destId="{8EE11B3F-2E00-4A34-9FD0-5D76AC2F624E}" srcOrd="1" destOrd="0" presId="urn:microsoft.com/office/officeart/2008/layout/VerticalCurvedList"/>
    <dgm:cxn modelId="{10DF1DCB-A268-4A42-84C0-99A0B0562A07}" type="presParOf" srcId="{904BE072-9879-4CC1-85F2-8340B66799C3}" destId="{AB9B47A9-7B05-41F7-AF86-F5E2D90B977F}" srcOrd="2" destOrd="0" presId="urn:microsoft.com/office/officeart/2008/layout/VerticalCurvedList"/>
    <dgm:cxn modelId="{4693D00B-9DA3-401F-938A-6E39E7E98654}" type="presParOf" srcId="{904BE072-9879-4CC1-85F2-8340B66799C3}" destId="{232C3109-B572-46B3-967E-65D5C8D67518}" srcOrd="3" destOrd="0" presId="urn:microsoft.com/office/officeart/2008/layout/VerticalCurvedList"/>
    <dgm:cxn modelId="{7C3BE71D-AADC-40C9-94A1-587F051041C3}" type="presParOf" srcId="{3CB7629A-867A-455A-9911-6E9D550506EC}" destId="{E1D89A85-BD78-4359-B49F-C6108A95DC5B}" srcOrd="1" destOrd="0" presId="urn:microsoft.com/office/officeart/2008/layout/VerticalCurvedList"/>
    <dgm:cxn modelId="{FE4A58C5-949E-46B3-8814-72DFA6349488}" type="presParOf" srcId="{3CB7629A-867A-455A-9911-6E9D550506EC}" destId="{7FDBF8EC-BEA8-45F6-996A-75A39637EFA6}" srcOrd="2" destOrd="0" presId="urn:microsoft.com/office/officeart/2008/layout/VerticalCurvedList"/>
    <dgm:cxn modelId="{E38015D6-02D2-4CFF-87BE-ECA4CF879A11}" type="presParOf" srcId="{7FDBF8EC-BEA8-45F6-996A-75A39637EFA6}" destId="{BD0172FF-C917-414C-8959-75F749625927}" srcOrd="0" destOrd="0" presId="urn:microsoft.com/office/officeart/2008/layout/VerticalCurvedList"/>
    <dgm:cxn modelId="{E3119B1F-3B0D-4D74-805F-6A477F61854C}" type="presParOf" srcId="{3CB7629A-867A-455A-9911-6E9D550506EC}" destId="{8092CCAF-4232-45EB-85D0-1449812A1C97}" srcOrd="3" destOrd="0" presId="urn:microsoft.com/office/officeart/2008/layout/VerticalCurvedList"/>
    <dgm:cxn modelId="{74A3F23C-3CCA-4EF8-8C3B-13A30F169F85}" type="presParOf" srcId="{3CB7629A-867A-455A-9911-6E9D550506EC}" destId="{C1DD1616-E8FA-4709-9F2C-8F0503D933F0}" srcOrd="4" destOrd="0" presId="urn:microsoft.com/office/officeart/2008/layout/VerticalCurvedList"/>
    <dgm:cxn modelId="{D42C2EC4-D6DA-4EBC-85BC-5BC391A9BF8C}" type="presParOf" srcId="{C1DD1616-E8FA-4709-9F2C-8F0503D933F0}" destId="{BE3BF38C-11F0-4474-A609-8C0CACEC8713}" srcOrd="0" destOrd="0" presId="urn:microsoft.com/office/officeart/2008/layout/VerticalCurvedList"/>
    <dgm:cxn modelId="{25BE096C-2501-46FF-8C10-E7204FA44CF2}" type="presParOf" srcId="{3CB7629A-867A-455A-9911-6E9D550506EC}" destId="{2632B956-FD0E-4DE2-905B-FA8214D24373}" srcOrd="5" destOrd="0" presId="urn:microsoft.com/office/officeart/2008/layout/VerticalCurvedList"/>
    <dgm:cxn modelId="{73A52FFD-526E-4ED0-8717-0905202A8C0B}" type="presParOf" srcId="{3CB7629A-867A-455A-9911-6E9D550506EC}" destId="{F81E2AC4-1050-459E-88C2-815976FA0708}" srcOrd="6" destOrd="0" presId="urn:microsoft.com/office/officeart/2008/layout/VerticalCurvedList"/>
    <dgm:cxn modelId="{58A6AC24-AA3C-4308-8B18-3D28E66C3809}" type="presParOf" srcId="{F81E2AC4-1050-459E-88C2-815976FA0708}" destId="{18313FD0-6A4C-4238-9BDA-97E49F011E17}" srcOrd="0" destOrd="0" presId="urn:microsoft.com/office/officeart/2008/layout/VerticalCurvedList"/>
    <dgm:cxn modelId="{512044EF-A975-4342-A306-84F94DC3B72D}" type="presParOf" srcId="{3CB7629A-867A-455A-9911-6E9D550506EC}" destId="{5B4F5321-839B-4FCA-8A2D-A5CC1BF1AE09}" srcOrd="7" destOrd="0" presId="urn:microsoft.com/office/officeart/2008/layout/VerticalCurvedList"/>
    <dgm:cxn modelId="{A129B52D-38DA-4DC0-B51C-ED14491722B4}" type="presParOf" srcId="{3CB7629A-867A-455A-9911-6E9D550506EC}" destId="{DD914138-F946-4C81-9D94-06549D346167}" srcOrd="8" destOrd="0" presId="urn:microsoft.com/office/officeart/2008/layout/VerticalCurvedList"/>
    <dgm:cxn modelId="{57D3B1B8-4DF8-4BBA-B606-5F46D9E877FD}" type="presParOf" srcId="{DD914138-F946-4C81-9D94-06549D346167}" destId="{D3D4CC9E-1290-4EAB-B19B-1AC55D16B07D}" srcOrd="0" destOrd="0" presId="urn:microsoft.com/office/officeart/2008/layout/VerticalCurve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E11B3F-2E00-4A34-9FD0-5D76AC2F624E}">
      <dsp:nvSpPr>
        <dsp:cNvPr id="0" name=""/>
        <dsp:cNvSpPr/>
      </dsp:nvSpPr>
      <dsp:spPr>
        <a:xfrm>
          <a:off x="-4779442" y="-732549"/>
          <a:ext cx="5692709" cy="5692709"/>
        </a:xfrm>
        <a:prstGeom prst="blockArc">
          <a:avLst>
            <a:gd name="adj1" fmla="val 18900000"/>
            <a:gd name="adj2" fmla="val 2700000"/>
            <a:gd name="adj3" fmla="val 379"/>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1D89A85-BD78-4359-B49F-C6108A95DC5B}">
      <dsp:nvSpPr>
        <dsp:cNvPr id="0" name=""/>
        <dsp:cNvSpPr/>
      </dsp:nvSpPr>
      <dsp:spPr>
        <a:xfrm>
          <a:off x="478290" y="325018"/>
          <a:ext cx="5104713" cy="65037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6236" tIns="40640" rIns="40640" bIns="40640" numCol="1" spcCol="1270" anchor="ctr" anchorCtr="0">
          <a:noAutofit/>
        </a:bodyPr>
        <a:lstStyle/>
        <a:p>
          <a:pPr marL="0" lvl="0" indent="0" algn="l" defTabSz="711200">
            <a:lnSpc>
              <a:spcPct val="90000"/>
            </a:lnSpc>
            <a:spcBef>
              <a:spcPct val="0"/>
            </a:spcBef>
            <a:spcAft>
              <a:spcPct val="35000"/>
            </a:spcAft>
            <a:buNone/>
          </a:pPr>
          <a:r>
            <a:rPr lang="en-GB" sz="1600" b="1" kern="1200" dirty="0">
              <a:solidFill>
                <a:srgbClr val="002060"/>
              </a:solidFill>
              <a:latin typeface="Museo Sans 100" panose="02000000000000000000" pitchFamily="50" charset="0"/>
              <a:ea typeface="+mn-ea"/>
              <a:cs typeface="Poppins" panose="00000500000000000000" pitchFamily="2" charset="0"/>
            </a:rPr>
            <a:t>VULNERABLE PEOPLE</a:t>
          </a:r>
        </a:p>
      </dsp:txBody>
      <dsp:txXfrm>
        <a:off x="478290" y="325018"/>
        <a:ext cx="5104713" cy="650375"/>
      </dsp:txXfrm>
    </dsp:sp>
    <dsp:sp modelId="{BD0172FF-C917-414C-8959-75F749625927}">
      <dsp:nvSpPr>
        <dsp:cNvPr id="0" name=""/>
        <dsp:cNvSpPr/>
      </dsp:nvSpPr>
      <dsp:spPr>
        <a:xfrm>
          <a:off x="71805" y="243721"/>
          <a:ext cx="812969" cy="812969"/>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92CCAF-4232-45EB-85D0-1449812A1C97}">
      <dsp:nvSpPr>
        <dsp:cNvPr id="0" name=""/>
        <dsp:cNvSpPr/>
      </dsp:nvSpPr>
      <dsp:spPr>
        <a:xfrm>
          <a:off x="908936" y="1357106"/>
          <a:ext cx="4731838" cy="650375"/>
        </a:xfrm>
        <a:prstGeom prst="rect">
          <a:avLst/>
        </a:prstGeom>
        <a:solidFill>
          <a:schemeClr val="accent5">
            <a:hueOff val="559410"/>
            <a:satOff val="-7808"/>
            <a:lumOff val="75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6236" tIns="45720" rIns="45720" bIns="45720" numCol="1" spcCol="1270" anchor="ctr" anchorCtr="0">
          <a:noAutofit/>
        </a:bodyPr>
        <a:lstStyle/>
        <a:p>
          <a:pPr marL="0" lvl="0" indent="0" algn="l" defTabSz="800100">
            <a:lnSpc>
              <a:spcPct val="90000"/>
            </a:lnSpc>
            <a:spcBef>
              <a:spcPct val="0"/>
            </a:spcBef>
            <a:spcAft>
              <a:spcPct val="35000"/>
            </a:spcAft>
            <a:buNone/>
          </a:pPr>
          <a:r>
            <a:rPr lang="en-GB" sz="1800" b="1" kern="1200" dirty="0">
              <a:solidFill>
                <a:srgbClr val="002060"/>
              </a:solidFill>
              <a:latin typeface="Museo Sans 100" panose="02000000000000000000" pitchFamily="50" charset="0"/>
              <a:cs typeface="Poppins SemiBold" panose="00000700000000000000" pitchFamily="2" charset="0"/>
            </a:rPr>
            <a:t>TRANSPORT</a:t>
          </a:r>
        </a:p>
      </dsp:txBody>
      <dsp:txXfrm>
        <a:off x="908936" y="1357106"/>
        <a:ext cx="4731838" cy="650375"/>
      </dsp:txXfrm>
    </dsp:sp>
    <dsp:sp modelId="{BE3BF38C-11F0-4474-A609-8C0CACEC8713}">
      <dsp:nvSpPr>
        <dsp:cNvPr id="0" name=""/>
        <dsp:cNvSpPr/>
      </dsp:nvSpPr>
      <dsp:spPr>
        <a:xfrm>
          <a:off x="444680" y="1219454"/>
          <a:ext cx="812969" cy="812969"/>
        </a:xfrm>
        <a:prstGeom prst="ellipse">
          <a:avLst/>
        </a:prstGeom>
        <a:solidFill>
          <a:schemeClr val="lt1">
            <a:hueOff val="0"/>
            <a:satOff val="0"/>
            <a:lumOff val="0"/>
            <a:alphaOff val="0"/>
          </a:schemeClr>
        </a:solidFill>
        <a:ln w="12700" cap="flat" cmpd="sng" algn="ctr">
          <a:solidFill>
            <a:schemeClr val="accent5">
              <a:hueOff val="559410"/>
              <a:satOff val="-7808"/>
              <a:lumOff val="7582"/>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32B956-FD0E-4DE2-905B-FA8214D24373}">
      <dsp:nvSpPr>
        <dsp:cNvPr id="0" name=""/>
        <dsp:cNvSpPr/>
      </dsp:nvSpPr>
      <dsp:spPr>
        <a:xfrm>
          <a:off x="851165" y="2276483"/>
          <a:ext cx="4731838" cy="650375"/>
        </a:xfrm>
        <a:prstGeom prst="rect">
          <a:avLst/>
        </a:prstGeom>
        <a:solidFill>
          <a:schemeClr val="accent5">
            <a:hueOff val="1118819"/>
            <a:satOff val="-15617"/>
            <a:lumOff val="151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6236" tIns="45720" rIns="45720" bIns="45720" numCol="1" spcCol="1270" anchor="ctr" anchorCtr="0">
          <a:noAutofit/>
        </a:bodyPr>
        <a:lstStyle/>
        <a:p>
          <a:pPr marL="0" lvl="0" indent="0" algn="l" defTabSz="800100">
            <a:lnSpc>
              <a:spcPct val="90000"/>
            </a:lnSpc>
            <a:spcBef>
              <a:spcPct val="0"/>
            </a:spcBef>
            <a:spcAft>
              <a:spcPct val="35000"/>
            </a:spcAft>
            <a:buNone/>
          </a:pPr>
          <a:r>
            <a:rPr lang="en-GB" sz="1800" b="1" kern="1200" dirty="0">
              <a:solidFill>
                <a:srgbClr val="002060"/>
              </a:solidFill>
              <a:latin typeface="Museo Sans 100" panose="02000000000000000000" pitchFamily="50" charset="0"/>
              <a:cs typeface="Poppins SemiBold" panose="00000700000000000000" pitchFamily="2" charset="0"/>
            </a:rPr>
            <a:t>ENERGY NETWORK</a:t>
          </a:r>
        </a:p>
      </dsp:txBody>
      <dsp:txXfrm>
        <a:off x="851165" y="2276483"/>
        <a:ext cx="4731838" cy="650375"/>
      </dsp:txXfrm>
    </dsp:sp>
    <dsp:sp modelId="{18313FD0-6A4C-4238-9BDA-97E49F011E17}">
      <dsp:nvSpPr>
        <dsp:cNvPr id="0" name=""/>
        <dsp:cNvSpPr/>
      </dsp:nvSpPr>
      <dsp:spPr>
        <a:xfrm>
          <a:off x="444680" y="2195187"/>
          <a:ext cx="812969" cy="812969"/>
        </a:xfrm>
        <a:prstGeom prst="ellipse">
          <a:avLst/>
        </a:prstGeom>
        <a:solidFill>
          <a:schemeClr val="lt1">
            <a:hueOff val="0"/>
            <a:satOff val="0"/>
            <a:lumOff val="0"/>
            <a:alphaOff val="0"/>
          </a:schemeClr>
        </a:solidFill>
        <a:ln w="12700" cap="flat" cmpd="sng" algn="ctr">
          <a:solidFill>
            <a:schemeClr val="accent5">
              <a:hueOff val="1118819"/>
              <a:satOff val="-15617"/>
              <a:lumOff val="15163"/>
              <a:alphaOff val="0"/>
            </a:schemeClr>
          </a:solidFill>
          <a:prstDash val="solid"/>
          <a:miter lim="800000"/>
        </a:ln>
        <a:effectLst/>
      </dsp:spPr>
      <dsp:style>
        <a:lnRef idx="2">
          <a:scrgbClr r="0" g="0" b="0"/>
        </a:lnRef>
        <a:fillRef idx="1">
          <a:scrgbClr r="0" g="0" b="0"/>
        </a:fillRef>
        <a:effectRef idx="0">
          <a:scrgbClr r="0" g="0" b="0"/>
        </a:effectRef>
        <a:fontRef idx="minor"/>
      </dsp:style>
    </dsp:sp>
    <dsp:sp modelId="{5B4F5321-839B-4FCA-8A2D-A5CC1BF1AE09}">
      <dsp:nvSpPr>
        <dsp:cNvPr id="0" name=""/>
        <dsp:cNvSpPr/>
      </dsp:nvSpPr>
      <dsp:spPr>
        <a:xfrm>
          <a:off x="478290" y="3252216"/>
          <a:ext cx="5104713" cy="650375"/>
        </a:xfrm>
        <a:prstGeom prst="rect">
          <a:avLst/>
        </a:prstGeom>
        <a:solidFill>
          <a:schemeClr val="accent5">
            <a:hueOff val="1678228"/>
            <a:satOff val="-23425"/>
            <a:lumOff val="2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6236" tIns="45720" rIns="45720" bIns="45720" numCol="1" spcCol="1270" anchor="ctr" anchorCtr="0">
          <a:noAutofit/>
        </a:bodyPr>
        <a:lstStyle/>
        <a:p>
          <a:pPr marL="0" lvl="0" indent="0" algn="l" defTabSz="800100">
            <a:lnSpc>
              <a:spcPct val="90000"/>
            </a:lnSpc>
            <a:spcBef>
              <a:spcPct val="0"/>
            </a:spcBef>
            <a:spcAft>
              <a:spcPct val="35000"/>
            </a:spcAft>
            <a:buNone/>
          </a:pPr>
          <a:r>
            <a:rPr lang="en-GB" sz="1800" b="1" kern="1200" dirty="0">
              <a:solidFill>
                <a:srgbClr val="002060"/>
              </a:solidFill>
              <a:latin typeface="Museo Sans 100" panose="02000000000000000000" pitchFamily="50" charset="0"/>
              <a:cs typeface="Poppins SemiBold" panose="00000700000000000000" pitchFamily="2" charset="0"/>
            </a:rPr>
            <a:t>TOURISM</a:t>
          </a:r>
        </a:p>
      </dsp:txBody>
      <dsp:txXfrm>
        <a:off x="478290" y="3252216"/>
        <a:ext cx="5104713" cy="650375"/>
      </dsp:txXfrm>
    </dsp:sp>
    <dsp:sp modelId="{D3D4CC9E-1290-4EAB-B19B-1AC55D16B07D}">
      <dsp:nvSpPr>
        <dsp:cNvPr id="0" name=""/>
        <dsp:cNvSpPr/>
      </dsp:nvSpPr>
      <dsp:spPr>
        <a:xfrm>
          <a:off x="71805" y="3170919"/>
          <a:ext cx="812969" cy="812969"/>
        </a:xfrm>
        <a:prstGeom prst="ellipse">
          <a:avLst/>
        </a:prstGeom>
        <a:solidFill>
          <a:schemeClr val="lt1">
            <a:hueOff val="0"/>
            <a:satOff val="0"/>
            <a:lumOff val="0"/>
            <a:alphaOff val="0"/>
          </a:schemeClr>
        </a:solidFill>
        <a:ln w="12700" cap="flat" cmpd="sng" algn="ctr">
          <a:solidFill>
            <a:schemeClr val="accent5">
              <a:hueOff val="1678228"/>
              <a:satOff val="-23425"/>
              <a:lumOff val="2274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18/12/2023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12/18/2023</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u="sng" dirty="0">
                <a:effectLst/>
                <a:latin typeface="Poppins" panose="00000500000000000000" pitchFamily="2" charset="0"/>
                <a:ea typeface="Open Sans Light"/>
              </a:rPr>
              <a:t>5 mins – Starter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u="sng" dirty="0">
              <a:effectLst/>
              <a:latin typeface="Poppins" panose="00000500000000000000" pitchFamily="2" charset="0"/>
              <a:ea typeface="Open Sans Light"/>
            </a:endParaRPr>
          </a:p>
          <a:p>
            <a:r>
              <a:rPr lang="en-GB" sz="1800" b="1" dirty="0"/>
              <a:t>Feel free to skip this slide and exercise if you’d prefer.</a:t>
            </a:r>
          </a:p>
          <a:p>
            <a:endParaRPr lang="en-GB" sz="1800" b="1" dirty="0"/>
          </a:p>
          <a:p>
            <a:r>
              <a:rPr lang="en-GB" sz="1800" b="0" dirty="0"/>
              <a:t>Display this video after students arrive. </a:t>
            </a:r>
          </a:p>
          <a:p>
            <a:endParaRPr lang="en-GB" sz="1800" dirty="0"/>
          </a:p>
          <a:p>
            <a:r>
              <a:rPr lang="en-GB" sz="1800" dirty="0">
                <a:effectLst/>
                <a:latin typeface="Poppins" panose="00000500000000000000" pitchFamily="2" charset="0"/>
                <a:ea typeface="Open Sans Light"/>
              </a:rPr>
              <a:t>Ask students to watch the video carefully and write down what impact the storm has on a town/city. </a:t>
            </a:r>
          </a:p>
          <a:p>
            <a:endParaRPr lang="en-GB" sz="1800" dirty="0">
              <a:effectLst/>
              <a:latin typeface="Poppins" panose="00000500000000000000" pitchFamily="2" charset="0"/>
              <a:ea typeface="Open Sans Light"/>
            </a:endParaRPr>
          </a:p>
          <a:p>
            <a:r>
              <a:rPr lang="en-GB" sz="1800" dirty="0">
                <a:effectLst/>
                <a:latin typeface="Poppins" panose="00000500000000000000" pitchFamily="2" charset="0"/>
                <a:ea typeface="Open Sans Light"/>
              </a:rPr>
              <a:t>Then hold a reflective discussion for a few minutes going over their thoughts. Example answers include: electricity lines falling down, train tracks destroyed, etc.</a:t>
            </a:r>
          </a:p>
          <a:p>
            <a:endParaRPr lang="en-GB" sz="18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Extension question – who might be most vulnerable in a storm? What can be done to help these people? </a:t>
            </a:r>
            <a:endParaRPr lang="en-GB" sz="1800" dirty="0">
              <a:effectLst/>
              <a:latin typeface="Open Sans Light" panose="020B0306030504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a:t>
            </a:fld>
            <a:endParaRPr lang="en-US"/>
          </a:p>
        </p:txBody>
      </p:sp>
    </p:spTree>
    <p:extLst>
      <p:ext uri="{BB962C8B-B14F-4D97-AF65-F5344CB8AC3E}">
        <p14:creationId xmlns:p14="http://schemas.microsoft.com/office/powerpoint/2010/main" val="2264883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GB" b="1" u="sng" dirty="0"/>
              <a:t>10 mins – Introduction to a storm</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15000"/>
              </a:lnSpc>
              <a:spcBef>
                <a:spcPts val="0"/>
              </a:spcBef>
              <a:spcAft>
                <a:spcPts val="0"/>
              </a:spcAft>
              <a:buClrTx/>
              <a:buSzTx/>
              <a:buFontTx/>
              <a:buNone/>
              <a:tabLst/>
              <a:defRPr/>
            </a:pPr>
            <a:r>
              <a:rPr lang="en-GB" b="1" dirty="0"/>
              <a:t>4 mins</a:t>
            </a:r>
          </a:p>
          <a:p>
            <a:pPr marL="0" marR="0" lvl="0" indent="0" algn="l" defTabSz="914400" rtl="0" eaLnBrk="1" fontAlgn="auto" latinLnBrk="0" hangingPunct="1">
              <a:lnSpc>
                <a:spcPct val="115000"/>
              </a:lnSpc>
              <a:spcBef>
                <a:spcPts val="0"/>
              </a:spcBef>
              <a:spcAft>
                <a:spcPts val="0"/>
              </a:spcAft>
              <a:buClrTx/>
              <a:buSzTx/>
              <a:buFontTx/>
              <a:buNone/>
              <a:tabLst/>
              <a:defRPr/>
            </a:pPr>
            <a:r>
              <a:rPr lang="en-GB" b="1" dirty="0"/>
              <a:t>Impact on energy networks</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15000"/>
              </a:lnSpc>
              <a:spcBef>
                <a:spcPts val="0"/>
              </a:spcBef>
              <a:spcAft>
                <a:spcPts val="0"/>
              </a:spcAft>
              <a:buClrTx/>
              <a:buSzTx/>
              <a:buFontTx/>
              <a:buNone/>
              <a:tabLst/>
              <a:defRPr/>
            </a:pPr>
            <a:r>
              <a:rPr lang="en-GB" b="0" dirty="0"/>
              <a:t>Explain to students the possible impact of a storm on </a:t>
            </a:r>
            <a:r>
              <a:rPr lang="en-GB" b="1" dirty="0"/>
              <a:t>energy networks </a:t>
            </a:r>
            <a:r>
              <a:rPr lang="en-GB" b="0" dirty="0"/>
              <a:t>as outlined in the slide. </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15000"/>
              </a:lnSpc>
              <a:spcBef>
                <a:spcPts val="0"/>
              </a:spcBef>
              <a:spcAft>
                <a:spcPts val="0"/>
              </a:spcAft>
              <a:buClrTx/>
              <a:buSzTx/>
              <a:buFontTx/>
              <a:buNone/>
              <a:tabLst/>
              <a:defRPr/>
            </a:pPr>
            <a:r>
              <a:rPr lang="en-GB" b="0" dirty="0"/>
              <a:t>Explain to students how SSE safeguards against these impacts:</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dirty="0">
                <a:effectLst/>
                <a:latin typeface="Poppins" panose="00000500000000000000" pitchFamily="2" charset="0"/>
                <a:ea typeface="Open Sans Light"/>
              </a:rPr>
              <a:t>Repair crews on call to fix damaged lines and energy infrastructure</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dirty="0">
                <a:effectLst/>
                <a:latin typeface="Poppins" panose="00000500000000000000" pitchFamily="2" charset="0"/>
                <a:ea typeface="Open Sans Light"/>
              </a:rPr>
              <a:t>Pro-active protection by ensuring sub-stations are built to protect against the risks of storm damage.</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dirty="0">
                <a:solidFill>
                  <a:srgbClr val="002D72"/>
                </a:solidFill>
                <a:latin typeface="+mj-lt"/>
                <a:cs typeface="Poppins" panose="00000500000000000000" pitchFamily="2" charset="0"/>
              </a:rPr>
              <a:t>Using Artificial Intelligence to reduce risk to network.</a:t>
            </a:r>
            <a:endParaRPr lang="en-GB" sz="1200" dirty="0">
              <a:effectLst/>
              <a:latin typeface="Open Sans Light"/>
              <a:ea typeface="Open Sans Light"/>
            </a:endParaRPr>
          </a:p>
          <a:p>
            <a:pPr marL="0" marR="0" lvl="0" indent="0" algn="l" defTabSz="914400" rtl="0" eaLnBrk="1" fontAlgn="auto" latinLnBrk="0" hangingPunct="1">
              <a:lnSpc>
                <a:spcPct val="115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3247714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Introduction to a storm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0000"/>
              </a:solidFill>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0000"/>
                </a:solidFill>
                <a:effectLst/>
                <a:latin typeface="Poppins" panose="00000500000000000000" pitchFamily="2" charset="0"/>
                <a:ea typeface="Open Sans Light"/>
              </a:rPr>
              <a:t>5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0000"/>
                </a:solidFill>
                <a:effectLst/>
                <a:latin typeface="Poppins" panose="00000500000000000000" pitchFamily="2" charset="0"/>
                <a:ea typeface="Open Sans Light"/>
              </a:rPr>
              <a:t>Impact on a town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000000"/>
              </a:solidFill>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0000"/>
                </a:solidFill>
                <a:effectLst/>
                <a:latin typeface="Poppins" panose="00000500000000000000" pitchFamily="2" charset="0"/>
                <a:ea typeface="Open Sans Light"/>
              </a:rPr>
              <a:t>Divide the class into pairs. We’ve discussed the impact of a storm on energy networks, get pairs to think about the knock-on impact of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0000"/>
              </a:solidFill>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0000"/>
                </a:solidFill>
                <a:effectLst/>
                <a:latin typeface="Poppins" panose="00000500000000000000" pitchFamily="2" charset="0"/>
                <a:ea typeface="Open Sans Light"/>
              </a:rPr>
              <a:t>Ensure each pair has: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rgbClr val="000000"/>
                </a:solidFill>
                <a:effectLst/>
                <a:latin typeface="Poppins" panose="00000500000000000000" pitchFamily="2" charset="0"/>
                <a:ea typeface="Open Sans Light"/>
              </a:rPr>
              <a:t>A mini whiteboard (or notebook/paper if not available)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0000"/>
              </a:solidFill>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0000"/>
                </a:solidFill>
                <a:effectLst/>
                <a:latin typeface="Poppins" panose="00000500000000000000" pitchFamily="2" charset="0"/>
                <a:ea typeface="Open Sans Light"/>
              </a:rPr>
              <a:t>What would be impacted if a power cut lasted for 2+ hours? Encourage students to think beyond their homes and extend their thinking to the wider town/city (e.g. traffic lights, oxygen supplies at hospitals).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0000"/>
              </a:solidFill>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0000"/>
                </a:solidFill>
                <a:effectLst/>
                <a:latin typeface="Poppins" panose="00000500000000000000" pitchFamily="2" charset="0"/>
                <a:ea typeface="Open Sans Light"/>
              </a:rPr>
              <a:t>Hear back from the class, then explain to students how SSE safeguards against these impacts: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latin typeface="Poppins" panose="00000500000000000000" pitchFamily="2" charset="0"/>
                <a:ea typeface="Open Sans Light"/>
              </a:rPr>
              <a:t>Delivering food, torches and vital supplies to vulnerable members of the community (e.g. elderly).</a:t>
            </a:r>
            <a:endParaRPr lang="en-GB" sz="1200" dirty="0">
              <a:effectLst/>
              <a:latin typeface="Open Sans Light"/>
              <a:ea typeface="Open Sans Ligh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latin typeface="Poppins" panose="00000500000000000000" pitchFamily="2" charset="0"/>
                <a:ea typeface="Open Sans Light"/>
              </a:rPr>
              <a:t>Provide power packs so people can charge mobile phones.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latin typeface="Poppins" panose="00000500000000000000" pitchFamily="2" charset="0"/>
                <a:ea typeface="Open Sans Light"/>
              </a:rPr>
              <a:t>Customer service support. </a:t>
            </a:r>
            <a:endParaRPr lang="en-GB" sz="1200" dirty="0">
              <a:effectLst/>
              <a:latin typeface="Open Sans Light"/>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3002284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10 mins – Individual Challenge</a:t>
            </a:r>
          </a:p>
          <a:p>
            <a:endParaRPr lang="en-GB" b="1" u="sng" dirty="0"/>
          </a:p>
          <a:p>
            <a:r>
              <a:rPr lang="en-GB" b="0" u="none" dirty="0"/>
              <a:t>Ensure each student has a copy of:</a:t>
            </a:r>
          </a:p>
          <a:p>
            <a:pPr marL="171450" indent="-171450">
              <a:buFont typeface="Arial" panose="020B0604020202020204" pitchFamily="34" charset="0"/>
              <a:buChar char="•"/>
            </a:pPr>
            <a:r>
              <a:rPr lang="en-GB" b="0" u="none" dirty="0"/>
              <a:t>Simulate storm handout</a:t>
            </a:r>
          </a:p>
          <a:p>
            <a:pPr marL="0" indent="0">
              <a:buFont typeface="Arial" panose="020B0604020202020204" pitchFamily="34" charset="0"/>
              <a:buNone/>
            </a:pPr>
            <a:endParaRPr lang="en-GB" b="0"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u="none" dirty="0"/>
              <a:t>This individual activity </a:t>
            </a:r>
            <a:r>
              <a:rPr lang="en-GB" sz="1200" b="0" u="none" dirty="0">
                <a:effectLst/>
                <a:latin typeface="Poppins" panose="00000500000000000000" pitchFamily="2" charset="0"/>
                <a:ea typeface="Open Sans Light"/>
              </a:rPr>
              <a:t>will te</a:t>
            </a:r>
            <a:r>
              <a:rPr lang="en-GB" sz="1200" dirty="0">
                <a:effectLst/>
                <a:latin typeface="Poppins" panose="00000500000000000000" pitchFamily="2" charset="0"/>
                <a:ea typeface="Open Sans Light"/>
              </a:rPr>
              <a:t>st the students’ ability to work under pressure and take into consideration the economic impact of power-cuts to SSE.</a:t>
            </a:r>
          </a:p>
          <a:p>
            <a:pPr marL="0" indent="0">
              <a:buFont typeface="Arial" panose="020B0604020202020204" pitchFamily="34" charset="0"/>
              <a:buNone/>
            </a:pPr>
            <a:endParaRPr lang="en-GB" b="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26895252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u="sng" dirty="0">
                <a:effectLst/>
                <a:latin typeface="Poppins" panose="00000500000000000000" pitchFamily="2" charset="0"/>
                <a:ea typeface="Open Sans Light"/>
              </a:rPr>
              <a:t>10 mins – Individual Challenge</a:t>
            </a:r>
          </a:p>
          <a:p>
            <a:pPr marL="457200" algn="l"/>
            <a:endParaRPr lang="en-GB" sz="1200" dirty="0">
              <a:effectLst/>
              <a:latin typeface="Open Sans Light"/>
              <a:ea typeface="Open Sans Light"/>
            </a:endParaRPr>
          </a:p>
          <a:p>
            <a:pPr algn="l"/>
            <a:r>
              <a:rPr lang="en-GB" sz="1800" dirty="0">
                <a:effectLst/>
                <a:latin typeface="Arial" panose="020B0604020202020204" pitchFamily="34" charset="0"/>
                <a:ea typeface="Open Sans Light" panose="020B0306030504020204" pitchFamily="34" charset="0"/>
              </a:rPr>
              <a:t>Explain to learners that to complete this task successfully they will need to apply the Problem Solving (Step 11: I analyse complex problems by using logical reasoning) essential skill.</a:t>
            </a:r>
            <a:endParaRPr lang="en-GB" sz="1800" dirty="0">
              <a:effectLst/>
              <a:latin typeface="Open Sans Light" panose="020B0306030504020204" pitchFamily="34" charset="0"/>
              <a:ea typeface="Open Sans Light" panose="020B0306030504020204" pitchFamily="34" charset="0"/>
            </a:endParaRPr>
          </a:p>
          <a:p>
            <a:pPr algn="l"/>
            <a:endParaRPr lang="en-GB" sz="1200" dirty="0">
              <a:effectLst/>
              <a:latin typeface="Arial" panose="020B0604020202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A town of 2000 homes (8000 people) has just been hit by a storm. Power is down. What would your priority steps be to fix the network and minimise risks to population? </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 </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Using the handout, students must work as quickly as possible to try to decide upon 5 steps to help re-connect as many people as possible back onto the grid. </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 </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Once finished, students put hands up to notify teacher they are done. </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 </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Exercise finishes at </a:t>
            </a:r>
            <a:r>
              <a:rPr lang="en-GB" sz="1200" b="1" dirty="0">
                <a:effectLst/>
                <a:latin typeface="Arial" panose="020B0604020202020204" pitchFamily="34" charset="0"/>
                <a:ea typeface="Open Sans Light" panose="020B0306030504020204" pitchFamily="34" charset="0"/>
              </a:rPr>
              <a:t>5 mins</a:t>
            </a:r>
            <a:r>
              <a:rPr lang="en-GB" sz="1200" dirty="0">
                <a:effectLst/>
                <a:latin typeface="Arial" panose="020B0604020202020204" pitchFamily="34" charset="0"/>
                <a:ea typeface="Open Sans Light" panose="020B0306030504020204" pitchFamily="34" charset="0"/>
              </a:rPr>
              <a:t>, then spend </a:t>
            </a:r>
            <a:r>
              <a:rPr lang="en-GB" sz="1200" b="1" dirty="0">
                <a:effectLst/>
                <a:latin typeface="Arial" panose="020B0604020202020204" pitchFamily="34" charset="0"/>
                <a:ea typeface="Open Sans Light" panose="020B0306030504020204" pitchFamily="34" charset="0"/>
              </a:rPr>
              <a:t>5 mins </a:t>
            </a:r>
            <a:r>
              <a:rPr lang="en-GB" sz="1200" dirty="0">
                <a:effectLst/>
                <a:latin typeface="Arial" panose="020B0604020202020204" pitchFamily="34" charset="0"/>
                <a:ea typeface="Open Sans Light" panose="020B0306030504020204" pitchFamily="34" charset="0"/>
              </a:rPr>
              <a:t>hearing from any students who want to share. </a:t>
            </a:r>
            <a:endParaRPr lang="en-GB" sz="1200" dirty="0">
              <a:effectLst/>
              <a:latin typeface="Open Sans Light" panose="020B0306030504020204" pitchFamily="34" charset="0"/>
              <a:ea typeface="Open Sans Light" panose="020B0306030504020204" pitchFamily="34" charset="0"/>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2851852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40 mins – Team Challenge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i="0"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dirty="0"/>
              <a:t>The next </a:t>
            </a:r>
            <a:r>
              <a:rPr lang="en-GB" sz="1200" b="1" i="0" u="none" dirty="0"/>
              <a:t>40 mins </a:t>
            </a:r>
            <a:r>
              <a:rPr lang="en-GB" sz="1200" b="0" i="0" u="none" dirty="0"/>
              <a:t>is allocated for the Team Challenge. Take </a:t>
            </a:r>
            <a:r>
              <a:rPr lang="en-GB" sz="1200" b="1" i="0" u="none" dirty="0"/>
              <a:t>5 mins</a:t>
            </a:r>
            <a:r>
              <a:rPr lang="en-GB" sz="1200" b="0" i="0" u="none" dirty="0"/>
              <a:t> to set the challenge, then students have </a:t>
            </a:r>
            <a:r>
              <a:rPr lang="en-GB" sz="1200" b="1" i="0" u="none" dirty="0"/>
              <a:t>20 mins</a:t>
            </a:r>
            <a:r>
              <a:rPr lang="en-GB" sz="1200" b="0" i="0" u="none" dirty="0"/>
              <a:t> to prepare and </a:t>
            </a:r>
            <a:r>
              <a:rPr lang="en-GB" sz="1200" b="1" i="0" u="none" dirty="0"/>
              <a:t>15 mins</a:t>
            </a:r>
            <a:r>
              <a:rPr lang="en-GB" sz="1200" b="0" i="0" u="none" dirty="0"/>
              <a:t> for ideas sharing.</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b="0" i="0" u="none" dirty="0"/>
          </a:p>
          <a:p>
            <a:pPr marL="0" marR="0" lvl="0" indent="0" algn="l" defTabSz="914400" rtl="0" eaLnBrk="1" fontAlgn="auto" latinLnBrk="0" hangingPunct="1">
              <a:lnSpc>
                <a:spcPct val="115000"/>
              </a:lnSpc>
              <a:spcBef>
                <a:spcPts val="0"/>
              </a:spcBef>
              <a:spcAft>
                <a:spcPts val="0"/>
              </a:spcAft>
              <a:buClrTx/>
              <a:buSzTx/>
              <a:buFontTx/>
              <a:buNone/>
              <a:tabLst/>
              <a:defRPr/>
            </a:pPr>
            <a:r>
              <a:rPr lang="en-GB" b="0" i="0" u="none" dirty="0"/>
              <a:t>Divide the class into teams of 4. </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sz="1200" b="0" u="none" dirty="0">
              <a:effectLst/>
              <a:latin typeface="Open Sans Light"/>
              <a:ea typeface="Open Sans Light"/>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u="none" dirty="0">
                <a:effectLst/>
                <a:latin typeface="Open Sans Light"/>
                <a:ea typeface="Open Sans Light"/>
              </a:rPr>
              <a:t>Ensure that each team has a copy of:</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dirty="0">
                <a:solidFill>
                  <a:srgbClr val="000000"/>
                </a:solidFill>
                <a:effectLst/>
                <a:latin typeface="Poppins" panose="00000500000000000000" pitchFamily="2" charset="0"/>
                <a:ea typeface="Open Sans Light"/>
              </a:rPr>
              <a:t>Winchester bio: </a:t>
            </a:r>
            <a:r>
              <a:rPr lang="en-GB" sz="1200" dirty="0">
                <a:effectLst/>
                <a:latin typeface="Poppins" panose="00000500000000000000" pitchFamily="2" charset="0"/>
                <a:ea typeface="Open Sans Light"/>
              </a:rPr>
              <a:t>gives them background info about Winchester (population, economy, size, power network, transport etc)</a:t>
            </a:r>
            <a:endParaRPr lang="en-GB" sz="1200" dirty="0">
              <a:solidFill>
                <a:srgbClr val="000000"/>
              </a:solidFill>
              <a:effectLst/>
              <a:latin typeface="Poppins" panose="00000500000000000000" pitchFamily="2" charset="0"/>
              <a:ea typeface="Open Sans Light"/>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b="0" u="none" dirty="0">
                <a:solidFill>
                  <a:srgbClr val="000000"/>
                </a:solidFill>
                <a:effectLst/>
                <a:latin typeface="Poppins" panose="00000500000000000000" pitchFamily="2" charset="0"/>
                <a:ea typeface="Open Sans Light"/>
              </a:rPr>
              <a:t>Winchester – energy network </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b="0" u="none" dirty="0">
                <a:solidFill>
                  <a:srgbClr val="000000"/>
                </a:solidFill>
                <a:effectLst/>
                <a:latin typeface="Poppins" panose="00000500000000000000" pitchFamily="2" charset="0"/>
                <a:ea typeface="Open Sans Light"/>
              </a:rPr>
              <a:t>Winchester – vulnerable people </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b="0" u="none" dirty="0">
                <a:solidFill>
                  <a:srgbClr val="000000"/>
                </a:solidFill>
                <a:effectLst/>
                <a:latin typeface="Poppins" panose="00000500000000000000" pitchFamily="2" charset="0"/>
                <a:ea typeface="Open Sans Light"/>
              </a:rPr>
              <a:t>Winchester – transport</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b="0" u="none" dirty="0">
                <a:solidFill>
                  <a:srgbClr val="000000"/>
                </a:solidFill>
                <a:effectLst/>
                <a:latin typeface="Poppins" panose="00000500000000000000" pitchFamily="2" charset="0"/>
                <a:ea typeface="Open Sans Light"/>
              </a:rPr>
              <a:t>Winchester - tourism</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b="0" u="none" dirty="0">
                <a:solidFill>
                  <a:srgbClr val="000000"/>
                </a:solidFill>
                <a:effectLst/>
                <a:latin typeface="Poppins" panose="00000500000000000000" pitchFamily="2" charset="0"/>
                <a:ea typeface="Open Sans Light"/>
              </a:rPr>
              <a:t>A3 paper for </a:t>
            </a:r>
            <a:r>
              <a:rPr lang="en-GB" sz="1200" b="0" u="none" dirty="0" err="1">
                <a:solidFill>
                  <a:srgbClr val="000000"/>
                </a:solidFill>
                <a:effectLst/>
                <a:latin typeface="Poppins" panose="00000500000000000000" pitchFamily="2" charset="0"/>
                <a:ea typeface="Open Sans Light"/>
              </a:rPr>
              <a:t>mindmapping</a:t>
            </a:r>
            <a:endParaRPr lang="en-GB" sz="1200" b="0" u="none" dirty="0">
              <a:effectLst/>
              <a:latin typeface="Open Sans Light"/>
              <a:ea typeface="Open Sans Light"/>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2138475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1" u="sng" dirty="0">
                <a:effectLst/>
                <a:latin typeface="Poppins" panose="00000500000000000000" pitchFamily="2" charset="0"/>
                <a:ea typeface="Open Sans Light"/>
              </a:rPr>
              <a:t>40 mins – Team Challenge</a:t>
            </a:r>
          </a:p>
          <a:p>
            <a:pPr algn="l"/>
            <a:endParaRPr lang="en-GB" sz="1800" b="1" u="sng" dirty="0">
              <a:effectLst/>
              <a:latin typeface="Poppins" panose="00000500000000000000" pitchFamily="2" charset="0"/>
              <a:ea typeface="Open Sans Light"/>
            </a:endParaRPr>
          </a:p>
          <a:p>
            <a:pPr algn="l"/>
            <a:r>
              <a:rPr lang="en-GB" sz="1800" b="1" dirty="0">
                <a:effectLst/>
                <a:latin typeface="Poppins" panose="00000500000000000000" pitchFamily="2" charset="0"/>
                <a:ea typeface="Open Sans Light"/>
              </a:rPr>
              <a:t>5 mins</a:t>
            </a:r>
          </a:p>
          <a:p>
            <a:pPr algn="l"/>
            <a:r>
              <a:rPr lang="en-GB" sz="1800" b="1" dirty="0">
                <a:effectLst/>
                <a:latin typeface="Poppins" panose="00000500000000000000" pitchFamily="2" charset="0"/>
                <a:ea typeface="Open Sans Light"/>
              </a:rPr>
              <a:t>Set the challenge</a:t>
            </a:r>
          </a:p>
          <a:p>
            <a:pPr algn="l"/>
            <a:endParaRPr lang="en-GB" sz="18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Poppins" panose="00000500000000000000" pitchFamily="2" charset="0"/>
                <a:ea typeface="Open Sans Light"/>
              </a:rPr>
              <a:t>Explain to learners that to complete this task successfully they will need to apply the Teamwork (Step 7: I contribute to group decision making, whilst recognising the value of others’ ideas) essential skill.</a:t>
            </a:r>
            <a:endParaRPr lang="en-GB" sz="1800" dirty="0">
              <a:effectLst/>
              <a:latin typeface="Poppins" panose="00000500000000000000" pitchFamily="2" charset="0"/>
              <a:ea typeface="Open Sans Light"/>
            </a:endParaRPr>
          </a:p>
          <a:p>
            <a:pPr algn="l"/>
            <a:endParaRPr lang="en-GB" sz="1800" dirty="0">
              <a:effectLst/>
              <a:latin typeface="Poppins" panose="00000500000000000000" pitchFamily="2" charset="0"/>
              <a:ea typeface="Open Sans Light"/>
            </a:endParaRPr>
          </a:p>
          <a:p>
            <a:pPr algn="l"/>
            <a:r>
              <a:rPr lang="en-GB" sz="1800" dirty="0">
                <a:effectLst/>
                <a:latin typeface="Poppins" panose="00000500000000000000" pitchFamily="2" charset="0"/>
                <a:ea typeface="Open Sans Light"/>
              </a:rPr>
              <a:t>Forecast of 60MPH winds with possible heavy rain. Unlikely to shut down the city but important to take steps to legislate against risk. Each member of the team is given a specific area of responsibility to protect against the impact of the storm.</a:t>
            </a:r>
          </a:p>
          <a:p>
            <a:pPr algn="l"/>
            <a:endParaRPr lang="en-GB" sz="1800" dirty="0">
              <a:effectLst/>
              <a:latin typeface="Poppins" panose="00000500000000000000" pitchFamily="2" charset="0"/>
              <a:ea typeface="Open Sans Light"/>
            </a:endParaRPr>
          </a:p>
          <a:p>
            <a:pPr algn="l"/>
            <a:r>
              <a:rPr lang="en-GB" sz="1800" dirty="0">
                <a:effectLst/>
                <a:latin typeface="Arial" panose="020B0604020202020204" pitchFamily="34" charset="0"/>
                <a:ea typeface="Open Sans Light" panose="020B0306030504020204" pitchFamily="34" charset="0"/>
              </a:rPr>
              <a:t>Student 1: </a:t>
            </a:r>
            <a:r>
              <a:rPr lang="en-GB" sz="1800" b="1" dirty="0">
                <a:effectLst/>
                <a:latin typeface="Arial" panose="020B0604020202020204" pitchFamily="34" charset="0"/>
                <a:ea typeface="Open Sans Light" panose="020B0306030504020204" pitchFamily="34" charset="0"/>
              </a:rPr>
              <a:t>Vulnerable people - </a:t>
            </a:r>
            <a:r>
              <a:rPr lang="en-GB" sz="1800" dirty="0">
                <a:effectLst/>
                <a:latin typeface="Arial" panose="020B0604020202020204" pitchFamily="34" charset="0"/>
                <a:ea typeface="Open Sans Light" panose="020B0306030504020204" pitchFamily="34" charset="0"/>
              </a:rPr>
              <a:t>Student given a map plotting the key places in the city with hospitals, hospices, nurseries etc. Student needs to prioritise three of these places and choose course of action for these locations.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Student 2: </a:t>
            </a:r>
            <a:r>
              <a:rPr lang="en-GB" sz="1800" b="1" dirty="0">
                <a:effectLst/>
                <a:latin typeface="Arial" panose="020B0604020202020204" pitchFamily="34" charset="0"/>
                <a:ea typeface="Open Sans Light" panose="020B0306030504020204" pitchFamily="34" charset="0"/>
              </a:rPr>
              <a:t>Transport</a:t>
            </a:r>
            <a:r>
              <a:rPr lang="en-GB" sz="1800" dirty="0">
                <a:effectLst/>
                <a:latin typeface="Arial" panose="020B0604020202020204" pitchFamily="34" charset="0"/>
                <a:ea typeface="Open Sans Light" panose="020B0306030504020204" pitchFamily="34" charset="0"/>
              </a:rPr>
              <a:t> – Student given timetables for Winchester train station, key road map. Student to decide what to do with trains, roads before the storm hits. Explain the importance of the train station on the town and number of people returning to the town use the train.</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Student 3: </a:t>
            </a:r>
            <a:r>
              <a:rPr lang="en-GB" sz="1800" b="1" dirty="0">
                <a:effectLst/>
                <a:latin typeface="Arial" panose="020B0604020202020204" pitchFamily="34" charset="0"/>
                <a:ea typeface="Open Sans Light" panose="020B0306030504020204" pitchFamily="34" charset="0"/>
              </a:rPr>
              <a:t>Energy Network </a:t>
            </a:r>
            <a:r>
              <a:rPr lang="en-GB" sz="1800" dirty="0">
                <a:effectLst/>
                <a:latin typeface="Arial" panose="020B0604020202020204" pitchFamily="34" charset="0"/>
                <a:ea typeface="Open Sans Light" panose="020B0306030504020204" pitchFamily="34" charset="0"/>
              </a:rPr>
              <a:t>– Student given a map with the towns sub stations as well as solar/wind farms in the area that power Winchester. Student to decide which ones to protect/switch off.</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Student 4: </a:t>
            </a:r>
            <a:r>
              <a:rPr lang="en-GB" sz="1800" b="1" dirty="0">
                <a:effectLst/>
                <a:latin typeface="Arial" panose="020B0604020202020204" pitchFamily="34" charset="0"/>
                <a:ea typeface="Open Sans Light" panose="020B0306030504020204" pitchFamily="34" charset="0"/>
              </a:rPr>
              <a:t>Tourism – </a:t>
            </a:r>
            <a:r>
              <a:rPr lang="en-GB" sz="1800" dirty="0">
                <a:effectLst/>
                <a:latin typeface="Arial" panose="020B0604020202020204" pitchFamily="34" charset="0"/>
                <a:ea typeface="Open Sans Light" panose="020B0306030504020204" pitchFamily="34" charset="0"/>
              </a:rPr>
              <a:t>Student given a factbook outlining the key ways Winchester earns an income (including Tourism stats). Student to decide which areas to prioritise. Important that they simply cannot shut down the entire city!</a:t>
            </a:r>
            <a:endParaRPr lang="en-GB" sz="1800" dirty="0">
              <a:effectLst/>
              <a:latin typeface="Open Sans Light" panose="020B0306030504020204" pitchFamily="34" charset="0"/>
              <a:ea typeface="Open Sans Light" panose="020B0306030504020204" pitchFamily="34" charset="0"/>
            </a:endParaRPr>
          </a:p>
          <a:p>
            <a:pPr algn="l"/>
            <a:endParaRPr lang="en-GB" sz="1800" dirty="0">
              <a:effectLst/>
              <a:latin typeface="Poppins" panose="00000500000000000000" pitchFamily="2" charset="0"/>
              <a:ea typeface="Open Sans Light"/>
            </a:endParaRPr>
          </a:p>
          <a:p>
            <a:pPr algn="l"/>
            <a:r>
              <a:rPr lang="en-GB" sz="1800" dirty="0">
                <a:effectLst/>
                <a:latin typeface="Poppins" panose="00000500000000000000" pitchFamily="2" charset="0"/>
                <a:ea typeface="Open Sans Light"/>
              </a:rPr>
              <a:t>The aim of the exercise is for students to firstly, determine what they would do to protect their specific area of focus and secondly, as a team, determine what are the key priorities. </a:t>
            </a:r>
            <a:endParaRPr lang="en-GB" sz="1800" dirty="0">
              <a:effectLst/>
              <a:latin typeface="Open Sans Light"/>
              <a:ea typeface="Open Sans Light"/>
            </a:endParaRPr>
          </a:p>
          <a:p>
            <a:pPr algn="l"/>
            <a:r>
              <a:rPr lang="en-GB" sz="1800" dirty="0">
                <a:effectLst/>
                <a:latin typeface="Poppins" panose="00000500000000000000" pitchFamily="2" charset="0"/>
                <a:ea typeface="Open Sans Light"/>
              </a:rPr>
              <a:t> </a:t>
            </a:r>
            <a:endParaRPr lang="en-GB" sz="1800" dirty="0">
              <a:effectLst/>
              <a:latin typeface="Open Sans Light"/>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Poppins" panose="00000500000000000000" pitchFamily="2" charset="0"/>
                <a:ea typeface="Open Sans Light"/>
              </a:rPr>
              <a:t>Students have </a:t>
            </a:r>
            <a:r>
              <a:rPr lang="en-GB" sz="1800" b="1" dirty="0">
                <a:effectLst/>
                <a:latin typeface="Poppins" panose="00000500000000000000" pitchFamily="2" charset="0"/>
                <a:ea typeface="Open Sans Light"/>
              </a:rPr>
              <a:t>20 mins </a:t>
            </a:r>
            <a:r>
              <a:rPr lang="en-GB" sz="1800" b="0" dirty="0">
                <a:effectLst/>
                <a:latin typeface="Poppins" panose="00000500000000000000" pitchFamily="2" charset="0"/>
                <a:ea typeface="Open Sans Light"/>
              </a:rPr>
              <a:t>preparation time in total. They </a:t>
            </a:r>
            <a:r>
              <a:rPr lang="en-GB" sz="1800" dirty="0">
                <a:effectLst/>
                <a:latin typeface="Poppins" panose="00000500000000000000" pitchFamily="2" charset="0"/>
                <a:ea typeface="Open Sans Light"/>
              </a:rPr>
              <a:t>should spend the first </a:t>
            </a:r>
            <a:r>
              <a:rPr lang="en-GB" sz="1800" b="1" dirty="0">
                <a:effectLst/>
                <a:latin typeface="Poppins" panose="00000500000000000000" pitchFamily="2" charset="0"/>
                <a:ea typeface="Open Sans Light"/>
              </a:rPr>
              <a:t>10 mins</a:t>
            </a:r>
            <a:r>
              <a:rPr lang="en-GB" sz="1800" dirty="0">
                <a:effectLst/>
                <a:latin typeface="Poppins" panose="00000500000000000000" pitchFamily="2" charset="0"/>
                <a:ea typeface="Open Sans Light"/>
              </a:rPr>
              <a:t> </a:t>
            </a:r>
            <a:r>
              <a:rPr lang="en-GB" sz="1800" dirty="0">
                <a:solidFill>
                  <a:srgbClr val="002060"/>
                </a:solidFill>
                <a:latin typeface="+mj-lt"/>
                <a:cs typeface="Poppins" panose="00000500000000000000" pitchFamily="2" charset="0"/>
              </a:rPr>
              <a:t>individually working out their specific response to their area of concern, and the second </a:t>
            </a:r>
            <a:r>
              <a:rPr lang="en-GB" sz="1800" b="1" dirty="0">
                <a:solidFill>
                  <a:srgbClr val="002060"/>
                </a:solidFill>
                <a:latin typeface="+mj-lt"/>
                <a:cs typeface="Poppins" panose="00000500000000000000" pitchFamily="2" charset="0"/>
              </a:rPr>
              <a:t>10 mins </a:t>
            </a:r>
            <a:r>
              <a:rPr lang="en-GB" sz="1800" dirty="0">
                <a:solidFill>
                  <a:srgbClr val="002060"/>
                </a:solidFill>
                <a:latin typeface="+mj-lt"/>
                <a:cs typeface="Poppins" panose="00000500000000000000" pitchFamily="2" charset="0"/>
              </a:rPr>
              <a:t>working out as a team the ten key actions you will take to protect Winchester against storm damage.</a:t>
            </a:r>
          </a:p>
          <a:p>
            <a:pPr algn="l"/>
            <a:endParaRPr lang="en-GB" sz="1800" dirty="0">
              <a:effectLst/>
              <a:latin typeface="Open Sans Light"/>
              <a:ea typeface="Open Sans Light"/>
            </a:endParaRPr>
          </a:p>
          <a:p>
            <a:pPr algn="l"/>
            <a:r>
              <a:rPr lang="en-GB" sz="1800" dirty="0">
                <a:effectLst/>
                <a:latin typeface="Poppins" panose="00000500000000000000" pitchFamily="2" charset="0"/>
                <a:ea typeface="Open Sans Light"/>
              </a:rPr>
              <a:t>Teams will then have </a:t>
            </a:r>
            <a:r>
              <a:rPr lang="en-GB" sz="1800" b="1" dirty="0">
                <a:effectLst/>
                <a:latin typeface="Poppins" panose="00000500000000000000" pitchFamily="2" charset="0"/>
                <a:ea typeface="Open Sans Light"/>
              </a:rPr>
              <a:t>15 mins </a:t>
            </a:r>
            <a:r>
              <a:rPr lang="en-GB" sz="1800" b="0" dirty="0">
                <a:effectLst/>
                <a:latin typeface="Poppins" panose="00000500000000000000" pitchFamily="2" charset="0"/>
                <a:ea typeface="Open Sans Light"/>
              </a:rPr>
              <a:t>(next slide) </a:t>
            </a:r>
            <a:r>
              <a:rPr lang="en-GB" sz="1800" dirty="0">
                <a:effectLst/>
                <a:latin typeface="Poppins" panose="00000500000000000000" pitchFamily="2" charset="0"/>
                <a:ea typeface="Open Sans Light"/>
              </a:rPr>
              <a:t>to present their 10 step action plans. </a:t>
            </a:r>
          </a:p>
          <a:p>
            <a:pPr algn="l"/>
            <a:endParaRPr lang="en-GB" sz="1800" dirty="0">
              <a:effectLst/>
              <a:latin typeface="Poppins" panose="00000500000000000000" pitchFamily="2" charset="0"/>
              <a:ea typeface="Open Sans Light"/>
            </a:endParaRPr>
          </a:p>
          <a:p>
            <a:r>
              <a:rPr lang="en-GB" b="1" dirty="0"/>
              <a:t>20 mins</a:t>
            </a:r>
          </a:p>
          <a:p>
            <a:r>
              <a:rPr lang="en-GB" b="1" dirty="0"/>
              <a:t>Students’ preparation time </a:t>
            </a:r>
          </a:p>
        </p:txBody>
      </p:sp>
      <p:sp>
        <p:nvSpPr>
          <p:cNvPr id="4" name="Slide Number Placeholder 3"/>
          <p:cNvSpPr>
            <a:spLocks noGrp="1"/>
          </p:cNvSpPr>
          <p:nvPr>
            <p:ph type="sldNum" sz="quarter" idx="5"/>
          </p:nvPr>
        </p:nvSpPr>
        <p:spPr/>
        <p:txBody>
          <a:bodyPr/>
          <a:lstStyle/>
          <a:p>
            <a:fld id="{57029E72-1AD7-4404-94A3-7C514E1EC8A2}" type="slidenum">
              <a:rPr lang="en-GB" smtClean="0"/>
              <a:t>15</a:t>
            </a:fld>
            <a:endParaRPr lang="en-GB"/>
          </a:p>
        </p:txBody>
      </p:sp>
    </p:spTree>
    <p:extLst>
      <p:ext uri="{BB962C8B-B14F-4D97-AF65-F5344CB8AC3E}">
        <p14:creationId xmlns:p14="http://schemas.microsoft.com/office/powerpoint/2010/main" val="369581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u="sng" dirty="0">
                <a:effectLst/>
                <a:latin typeface="Poppins" panose="00000500000000000000" pitchFamily="2" charset="0"/>
                <a:ea typeface="Open Sans Light"/>
              </a:rPr>
              <a:t>40 mins – Team Challenge</a:t>
            </a:r>
          </a:p>
          <a:p>
            <a:pPr algn="l"/>
            <a:endParaRPr lang="en-GB" sz="1200" b="1" u="sng" dirty="0">
              <a:effectLst/>
              <a:latin typeface="Poppins" panose="00000500000000000000" pitchFamily="2" charset="0"/>
              <a:ea typeface="Open Sans Light"/>
            </a:endParaRPr>
          </a:p>
          <a:p>
            <a:pPr algn="l"/>
            <a:r>
              <a:rPr lang="en-GB" sz="1200" b="1" dirty="0">
                <a:effectLst/>
                <a:latin typeface="Poppins" panose="00000500000000000000" pitchFamily="2" charset="0"/>
                <a:ea typeface="Open Sans Light"/>
              </a:rPr>
              <a:t>15 mins</a:t>
            </a:r>
          </a:p>
          <a:p>
            <a:pPr algn="l"/>
            <a:r>
              <a:rPr lang="en-GB" sz="1200" b="1" dirty="0">
                <a:effectLst/>
                <a:latin typeface="Poppins" panose="00000500000000000000" pitchFamily="2" charset="0"/>
                <a:ea typeface="Open Sans Light"/>
              </a:rPr>
              <a:t>Team presentations</a:t>
            </a:r>
          </a:p>
          <a:p>
            <a:pPr algn="l"/>
            <a:endParaRPr lang="en-GB" sz="1200" b="1" dirty="0">
              <a:solidFill>
                <a:srgbClr val="000000"/>
              </a:solidFill>
              <a:effectLst/>
              <a:latin typeface="Poppins" panose="00000500000000000000" pitchFamily="2" charset="0"/>
              <a:ea typeface="Open Sans Light"/>
            </a:endParaRPr>
          </a:p>
          <a:p>
            <a:pPr algn="l"/>
            <a:r>
              <a:rPr lang="en-GB" sz="1800" dirty="0">
                <a:solidFill>
                  <a:srgbClr val="000000"/>
                </a:solidFill>
                <a:effectLst/>
                <a:latin typeface="Poppins" panose="00000500000000000000" pitchFamily="2" charset="0"/>
                <a:ea typeface="Open Sans Light"/>
              </a:rPr>
              <a:t>Explain to learners that to complete this task successfully they will need to apply the Speaking (</a:t>
            </a:r>
            <a:r>
              <a:rPr lang="en-GB" sz="1800" dirty="0">
                <a:effectLst/>
                <a:latin typeface="Arial" panose="020B0604020202020204" pitchFamily="34" charset="0"/>
                <a:ea typeface="Open Sans Light" panose="020B0306030504020204" pitchFamily="34" charset="0"/>
              </a:rPr>
              <a:t>Step 7: I speak engagingly by using facts and examples to support my points) essential skill.</a:t>
            </a:r>
            <a:endParaRPr lang="en-GB" sz="1800" dirty="0">
              <a:effectLst/>
              <a:latin typeface="Open Sans Light" panose="020B0306030504020204" pitchFamily="34" charset="0"/>
              <a:ea typeface="Open Sans Light" panose="020B0306030504020204" pitchFamily="34" charset="0"/>
            </a:endParaRPr>
          </a:p>
          <a:p>
            <a:pPr algn="l"/>
            <a:endParaRPr lang="en-GB" sz="1800" dirty="0">
              <a:solidFill>
                <a:srgbClr val="000000"/>
              </a:solidFill>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Give each team 2-3 minutes to present their 10 step action plan to protect the town of Winchester.</a:t>
            </a:r>
            <a:endParaRPr lang="en-GB" sz="1800" dirty="0">
              <a:effectLst/>
              <a:latin typeface="Open Sans Light" panose="020B0306030504020204" pitchFamily="34" charset="0"/>
              <a:ea typeface="Open Sans Light" panose="020B0306030504020204" pitchFamily="34" charset="0"/>
            </a:endParaRPr>
          </a:p>
          <a:p>
            <a:pPr algn="l"/>
            <a:endParaRPr lang="en-GB" sz="1800" dirty="0">
              <a:effectLst/>
              <a:latin typeface="Open Sans Light" panose="020B0306030504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16</a:t>
            </a:fld>
            <a:endParaRPr lang="en-US"/>
          </a:p>
        </p:txBody>
      </p:sp>
    </p:spTree>
    <p:extLst>
      <p:ext uri="{BB962C8B-B14F-4D97-AF65-F5344CB8AC3E}">
        <p14:creationId xmlns:p14="http://schemas.microsoft.com/office/powerpoint/2010/main" val="4055148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5 mins – Session reflection</a:t>
            </a:r>
          </a:p>
          <a:p>
            <a:endParaRPr lang="en-GB" b="1" u="sng" dirty="0"/>
          </a:p>
          <a:p>
            <a:r>
              <a:rPr lang="en-GB" b="0" u="none" dirty="0"/>
              <a:t>The next slide displays a question to ask the students to reflect on what they’ve learnt on today’s session.</a:t>
            </a:r>
          </a:p>
        </p:txBody>
      </p:sp>
      <p:sp>
        <p:nvSpPr>
          <p:cNvPr id="4" name="Slide Number Placeholder 3"/>
          <p:cNvSpPr>
            <a:spLocks noGrp="1"/>
          </p:cNvSpPr>
          <p:nvPr>
            <p:ph type="sldNum" sz="quarter" idx="5"/>
          </p:nvPr>
        </p:nvSpPr>
        <p:spPr/>
        <p:txBody>
          <a:bodyPr/>
          <a:lstStyle/>
          <a:p>
            <a:fld id="{818DC993-C0AB-7145-A5E3-AB377573BF85}" type="slidenum">
              <a:rPr lang="en-US" smtClean="0"/>
              <a:t>17</a:t>
            </a:fld>
            <a:endParaRPr lang="en-US"/>
          </a:p>
        </p:txBody>
      </p:sp>
    </p:spTree>
    <p:extLst>
      <p:ext uri="{BB962C8B-B14F-4D97-AF65-F5344CB8AC3E}">
        <p14:creationId xmlns:p14="http://schemas.microsoft.com/office/powerpoint/2010/main" val="1165781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u="sng" dirty="0"/>
              <a:t>5 mins – Session reflection</a:t>
            </a:r>
          </a:p>
          <a:p>
            <a:pPr algn="l"/>
            <a:endParaRPr lang="en-GB" sz="1800" dirty="0">
              <a:effectLst/>
              <a:latin typeface="Open Sans Light" panose="020B0306030504020204" pitchFamily="34" charset="0"/>
              <a:ea typeface="Open Sans Light" panose="020B0306030504020204" pitchFamily="34" charset="0"/>
            </a:endParaRPr>
          </a:p>
          <a:p>
            <a:pPr algn="l"/>
            <a:r>
              <a:rPr lang="en-GB" sz="1800" b="1" dirty="0">
                <a:effectLst/>
                <a:latin typeface="Open Sans Light" panose="020B0306030504020204" pitchFamily="34" charset="0"/>
                <a:ea typeface="Open Sans Light" panose="020B0306030504020204" pitchFamily="34" charset="0"/>
              </a:rPr>
              <a:t>3 mins</a:t>
            </a:r>
          </a:p>
          <a:p>
            <a:pPr algn="l"/>
            <a:r>
              <a:rPr lang="en-GB" sz="1800" b="1" dirty="0">
                <a:effectLst/>
                <a:latin typeface="Open Sans Light" panose="020B0306030504020204" pitchFamily="34" charset="0"/>
                <a:ea typeface="Open Sans Light" panose="020B0306030504020204" pitchFamily="34" charset="0"/>
              </a:rPr>
              <a:t>Question</a:t>
            </a:r>
          </a:p>
          <a:p>
            <a:pPr algn="l"/>
            <a:endParaRPr lang="en-GB" sz="1800" b="1" dirty="0">
              <a:effectLst/>
              <a:latin typeface="Open Sans Light" panose="020B0306030504020204" pitchFamily="34" charset="0"/>
              <a:ea typeface="Open Sans Light" panose="020B0306030504020204" pitchFamily="34" charset="0"/>
            </a:endParaRPr>
          </a:p>
          <a:p>
            <a:pPr algn="l"/>
            <a:r>
              <a:rPr lang="en-GB" sz="1800" b="0" dirty="0">
                <a:effectLst/>
                <a:latin typeface="Open Sans Light" panose="020B0306030504020204" pitchFamily="34" charset="0"/>
                <a:ea typeface="Open Sans Light" panose="020B0306030504020204" pitchFamily="34" charset="0"/>
              </a:rPr>
              <a:t>Ask the students “Why is it vital that companies like SSE protect towns and cities during storms?”</a:t>
            </a:r>
          </a:p>
          <a:p>
            <a:pPr algn="l"/>
            <a:endParaRPr lang="en-GB" sz="1800" b="0" dirty="0">
              <a:effectLst/>
              <a:latin typeface="Open Sans Light" panose="020B0306030504020204" pitchFamily="34" charset="0"/>
              <a:ea typeface="Open Sans Light" panose="020B0306030504020204" pitchFamily="34" charset="0"/>
            </a:endParaRPr>
          </a:p>
          <a:p>
            <a:pPr algn="l"/>
            <a:r>
              <a:rPr lang="en-GB" sz="1800" b="0" dirty="0">
                <a:effectLst/>
                <a:latin typeface="Open Sans Light" panose="020B0306030504020204" pitchFamily="34" charset="0"/>
                <a:ea typeface="Open Sans Light" panose="020B0306030504020204" pitchFamily="34" charset="0"/>
              </a:rPr>
              <a:t>Hold an open discussion for a few minutes with the students. Possible answers:</a:t>
            </a:r>
          </a:p>
          <a:p>
            <a:pPr marL="285750" indent="-285750" algn="l">
              <a:buFont typeface="Arial" panose="020B0604020202020204" pitchFamily="34" charset="0"/>
              <a:buChar char="•"/>
            </a:pPr>
            <a:r>
              <a:rPr lang="en-GB" sz="1800" b="0" dirty="0">
                <a:effectLst/>
                <a:latin typeface="Open Sans Light" panose="020B0306030504020204" pitchFamily="34" charset="0"/>
                <a:ea typeface="Open Sans Light" panose="020B0306030504020204" pitchFamily="34" charset="0"/>
              </a:rPr>
              <a:t>As climate change ramps up, intense storms are likely to become a prominent feature of British weather</a:t>
            </a:r>
          </a:p>
          <a:p>
            <a:pPr marL="285750" indent="-285750" algn="l">
              <a:buFont typeface="Arial" panose="020B0604020202020204" pitchFamily="34" charset="0"/>
              <a:buChar char="•"/>
            </a:pPr>
            <a:r>
              <a:rPr lang="en-GB" sz="1800" b="0" dirty="0">
                <a:effectLst/>
                <a:latin typeface="Open Sans Light" panose="020B0306030504020204" pitchFamily="34" charset="0"/>
                <a:ea typeface="Open Sans Light" panose="020B0306030504020204" pitchFamily="34" charset="0"/>
              </a:rPr>
              <a:t>All consequences of power outages such as hospital oxygen supplies, communications blackouts, loss of revenue for local businesses, etc.</a:t>
            </a:r>
          </a:p>
          <a:p>
            <a:pPr marL="285750" indent="-285750" algn="l">
              <a:buFont typeface="Arial" panose="020B0604020202020204" pitchFamily="34" charset="0"/>
              <a:buChar char="•"/>
            </a:pPr>
            <a:endParaRPr lang="en-GB" sz="1800" b="0" dirty="0">
              <a:effectLst/>
              <a:latin typeface="Open Sans Light" panose="020B0306030504020204" pitchFamily="34" charset="0"/>
              <a:ea typeface="Open Sans Light" panose="020B0306030504020204" pitchFamily="34" charset="0"/>
            </a:endParaRPr>
          </a:p>
          <a:p>
            <a:pPr marL="285750" indent="-285750" algn="l">
              <a:buFont typeface="Arial" panose="020B0604020202020204" pitchFamily="34" charset="0"/>
              <a:buChar char="•"/>
            </a:pPr>
            <a:endParaRPr lang="en-GB" sz="1800" b="0" dirty="0">
              <a:effectLst/>
              <a:latin typeface="Open Sans Light" panose="020B0306030504020204" pitchFamily="34" charset="0"/>
              <a:ea typeface="Open Sans Light" panose="020B0306030504020204" pitchFamily="34" charset="0"/>
            </a:endParaRPr>
          </a:p>
          <a:p>
            <a:pPr algn="l"/>
            <a:endParaRPr lang="en-GB" sz="1800" b="0" dirty="0">
              <a:effectLst/>
              <a:latin typeface="Open Sans Light" panose="020B0306030504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18</a:t>
            </a:fld>
            <a:endParaRPr lang="en-US"/>
          </a:p>
        </p:txBody>
      </p:sp>
    </p:spTree>
    <p:extLst>
      <p:ext uri="{BB962C8B-B14F-4D97-AF65-F5344CB8AC3E}">
        <p14:creationId xmlns:p14="http://schemas.microsoft.com/office/powerpoint/2010/main" val="995409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5 mins – Session reflection</a:t>
            </a:r>
            <a:endParaRPr lang="en-GB" b="0" u="none" dirty="0"/>
          </a:p>
          <a:p>
            <a:endParaRPr lang="en-GB" b="1" u="sng" dirty="0"/>
          </a:p>
          <a:p>
            <a:r>
              <a:rPr lang="en-GB" b="1" u="none" dirty="0"/>
              <a:t>2 mins</a:t>
            </a:r>
          </a:p>
          <a:p>
            <a:r>
              <a:rPr lang="en-GB" b="1" u="none" dirty="0"/>
              <a:t>SSEN video</a:t>
            </a:r>
          </a:p>
          <a:p>
            <a:endParaRPr lang="en-GB" b="1" u="none" dirty="0"/>
          </a:p>
          <a:p>
            <a:r>
              <a:rPr lang="en-GB" b="0" u="none" dirty="0"/>
              <a:t>Play video. It lets the students meet an employee who supports SSE after a storm.</a:t>
            </a:r>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19</a:t>
            </a:fld>
            <a:endParaRPr lang="en-GB"/>
          </a:p>
        </p:txBody>
      </p:sp>
    </p:spTree>
    <p:extLst>
      <p:ext uri="{BB962C8B-B14F-4D97-AF65-F5344CB8AC3E}">
        <p14:creationId xmlns:p14="http://schemas.microsoft.com/office/powerpoint/2010/main" val="3176083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a:t>
            </a:fld>
            <a:endParaRPr lang="en-US"/>
          </a:p>
        </p:txBody>
      </p:sp>
    </p:spTree>
    <p:extLst>
      <p:ext uri="{BB962C8B-B14F-4D97-AF65-F5344CB8AC3E}">
        <p14:creationId xmlns:p14="http://schemas.microsoft.com/office/powerpoint/2010/main" val="12219163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u="sng" dirty="0">
                <a:effectLst/>
                <a:latin typeface="Arial" panose="020B0604020202020204" pitchFamily="34" charset="0"/>
                <a:ea typeface="Open Sans Light" panose="020B0306030504020204" pitchFamily="34" charset="0"/>
              </a:rPr>
              <a:t>5 mins – Reflection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u="sng"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Recap on what’s been covered in today’s session:</a:t>
            </a:r>
          </a:p>
          <a:p>
            <a:pPr marL="342900" lvl="0" indent="-342900" algn="just">
              <a:buFont typeface="+mj-lt"/>
              <a:buAutoNum type="arabicPeriod"/>
            </a:pPr>
            <a:r>
              <a:rPr lang="en-GB" sz="1800" dirty="0">
                <a:effectLst/>
                <a:latin typeface="Arial" panose="020B0604020202020204" pitchFamily="34" charset="0"/>
                <a:ea typeface="Open Sans Light" panose="020B0306030504020204" pitchFamily="34" charset="0"/>
              </a:rPr>
              <a:t>To develop an understanding of how the weather can affect the energy network.</a:t>
            </a:r>
            <a:endParaRPr lang="en-GB" sz="1800" dirty="0">
              <a:effectLst/>
              <a:latin typeface="Open Sans Light" panose="020B0306030504020204" pitchFamily="34" charset="0"/>
              <a:ea typeface="Open Sans Light" panose="020B0306030504020204" pitchFamily="34" charset="0"/>
            </a:endParaRPr>
          </a:p>
          <a:p>
            <a:pPr marL="342900" lvl="0" indent="-342900" algn="just">
              <a:buFont typeface="+mj-lt"/>
              <a:buAutoNum type="arabicPeriod"/>
            </a:pPr>
            <a:r>
              <a:rPr lang="en-GB" sz="1800" dirty="0">
                <a:effectLst/>
                <a:latin typeface="Arial" panose="020B0604020202020204" pitchFamily="34" charset="0"/>
                <a:ea typeface="Open Sans Light" panose="020B0306030504020204" pitchFamily="34" charset="0"/>
              </a:rPr>
              <a:t>To evaluate the most important steps needed to create a resilient energy network.</a:t>
            </a:r>
            <a:endParaRPr lang="en-GB" sz="1800" dirty="0">
              <a:effectLst/>
              <a:latin typeface="Open Sans Light" panose="020B0306030504020204" pitchFamily="34" charset="0"/>
              <a:ea typeface="Open Sans Light" panose="020B0306030504020204" pitchFamily="34" charset="0"/>
            </a:endParaRPr>
          </a:p>
          <a:p>
            <a:pPr marL="342900" lvl="0" indent="-342900" algn="just">
              <a:buFont typeface="+mj-lt"/>
              <a:buAutoNum type="arabicPeriod"/>
            </a:pPr>
            <a:r>
              <a:rPr lang="en-GB" sz="1800" dirty="0">
                <a:effectLst/>
                <a:latin typeface="Arial" panose="020B0604020202020204" pitchFamily="34" charset="0"/>
                <a:ea typeface="Open Sans Light" panose="020B0306030504020204" pitchFamily="34" charset="0"/>
              </a:rPr>
              <a:t>To work together to formulate a plan to safeguard a town against significant storm damage. </a:t>
            </a:r>
            <a:endParaRPr lang="en-GB" sz="1800" dirty="0">
              <a:effectLst/>
              <a:latin typeface="Open Sans Light" panose="020B0306030504020204" pitchFamily="34" charset="0"/>
              <a:ea typeface="Open Sans Light" panose="020B0306030504020204" pitchFamily="34" charset="0"/>
            </a:endParaRPr>
          </a:p>
          <a:p>
            <a:pPr marL="0" indent="0" algn="l">
              <a:buFont typeface="Arial" panose="020B0604020202020204" pitchFamily="34" charset="0"/>
              <a:buNone/>
            </a:pPr>
            <a:endParaRPr lang="en-GB" sz="1800" dirty="0">
              <a:effectLst/>
              <a:latin typeface="Arial" panose="020B0604020202020204" pitchFamily="34" charset="0"/>
              <a:ea typeface="Open Sans Light" panose="020B0306030504020204" pitchFamily="34" charset="0"/>
            </a:endParaRPr>
          </a:p>
          <a:p>
            <a:pPr marL="0" indent="0" algn="l">
              <a:buFont typeface="Arial" panose="020B0604020202020204" pitchFamily="34" charset="0"/>
              <a:buNone/>
            </a:pPr>
            <a:r>
              <a:rPr lang="en-GB" sz="1800" dirty="0">
                <a:effectLst/>
                <a:latin typeface="Arial" panose="020B0604020202020204" pitchFamily="34" charset="0"/>
                <a:ea typeface="Open Sans Light" panose="020B0306030504020204" pitchFamily="34" charset="0"/>
              </a:rPr>
              <a:t>Recap essential skills demonstrated in today’s lesson:</a:t>
            </a: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Problem Solving - The ability to find a solution to a situation or challenge</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11: I analyse complex problems by using logical reasoning</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Teamwork - Working cooperatively with others towards achieving a shared goal</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7: I contribute to group decision making, whilst recognising the value of others’ ideas</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Speaking - The oral transmission of information or ideas</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7: I speak engagingly by using facts and examples to support my points</a:t>
            </a:r>
            <a:endParaRPr lang="en-GB" sz="1100" dirty="0">
              <a:effectLst/>
              <a:latin typeface="Open Sans Light" panose="020B0306030504020204" pitchFamily="34" charset="0"/>
              <a:ea typeface="Open Sans Light" panose="020B0306030504020204" pitchFamily="34" charset="0"/>
            </a:endParaRPr>
          </a:p>
          <a:p>
            <a:pPr algn="l"/>
            <a:endParaRPr lang="en-GB" sz="1800" dirty="0">
              <a:effectLst/>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2145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use these timings as a guide. You may need to adjust them according to the session you’re delivering. </a:t>
            </a:r>
          </a:p>
        </p:txBody>
      </p:sp>
      <p:sp>
        <p:nvSpPr>
          <p:cNvPr id="4" name="Slide Number Placeholder 3"/>
          <p:cNvSpPr>
            <a:spLocks noGrp="1"/>
          </p:cNvSpPr>
          <p:nvPr>
            <p:ph type="sldNum" sz="quarter" idx="5"/>
          </p:nvPr>
        </p:nvSpPr>
        <p:spPr/>
        <p:txBody>
          <a:bodyPr/>
          <a:lstStyle/>
          <a:p>
            <a:fld id="{818DC993-C0AB-7145-A5E3-AB377573BF85}" type="slidenum">
              <a:rPr lang="en-US" smtClean="0"/>
              <a:t>21</a:t>
            </a:fld>
            <a:endParaRPr lang="en-US"/>
          </a:p>
        </p:txBody>
      </p:sp>
    </p:spTree>
    <p:extLst>
      <p:ext uri="{BB962C8B-B14F-4D97-AF65-F5344CB8AC3E}">
        <p14:creationId xmlns:p14="http://schemas.microsoft.com/office/powerpoint/2010/main" val="23285458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ensure your host provides feedback.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22</a:t>
            </a:fld>
            <a:endParaRPr lang="en-US"/>
          </a:p>
        </p:txBody>
      </p:sp>
    </p:spTree>
    <p:extLst>
      <p:ext uri="{BB962C8B-B14F-4D97-AF65-F5344CB8AC3E}">
        <p14:creationId xmlns:p14="http://schemas.microsoft.com/office/powerpoint/2010/main" val="688203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7 mins – Who are SSE? </a:t>
            </a:r>
          </a:p>
          <a:p>
            <a:endParaRPr lang="en-GB" b="1" u="sng" dirty="0"/>
          </a:p>
          <a:p>
            <a:r>
              <a:rPr lang="en-GB" b="1" u="none" dirty="0"/>
              <a:t>2 mins</a:t>
            </a:r>
          </a:p>
          <a:p>
            <a:endParaRPr lang="en-GB" dirty="0"/>
          </a:p>
          <a:p>
            <a:pPr algn="l"/>
            <a:r>
              <a:rPr lang="en-GB" sz="1800" dirty="0">
                <a:effectLst/>
                <a:latin typeface="Arial" panose="020B0604020202020204" pitchFamily="34" charset="0"/>
                <a:ea typeface="Open Sans Light" panose="020B0306030504020204" pitchFamily="34" charset="0"/>
              </a:rPr>
              <a:t>The facilitator will introduce themselves to the students, communicating the following information:</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Name</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What they do for SSE (and in brief what this means)</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Their first ever job</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A fun hobby they do/interesting fact about themselves</a:t>
            </a:r>
            <a:endParaRPr lang="en-GB" sz="1800" dirty="0">
              <a:effectLst/>
              <a:latin typeface="Open Sans Light" panose="020B0306030504020204" pitchFamily="34" charset="0"/>
              <a:ea typeface="Open Sans Light" panose="020B0306030504020204" pitchFamily="34" charset="0"/>
            </a:endParaRPr>
          </a:p>
          <a:p>
            <a:pPr algn="l"/>
            <a:r>
              <a:rPr lang="en-GB" sz="1800" b="1"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At this stage they should also cover what SSE do and how they do it. This will be a succinct and broad overview, using the video on the following slide to explain SSE’s role in the energy sector.</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a:t>
            </a:fld>
            <a:endParaRPr lang="en-US"/>
          </a:p>
        </p:txBody>
      </p:sp>
    </p:spTree>
    <p:extLst>
      <p:ext uri="{BB962C8B-B14F-4D97-AF65-F5344CB8AC3E}">
        <p14:creationId xmlns:p14="http://schemas.microsoft.com/office/powerpoint/2010/main" val="3482827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7 mins – Who are SSE?</a:t>
            </a:r>
          </a:p>
          <a:p>
            <a:endParaRPr lang="en-GB" b="1" u="sng" dirty="0"/>
          </a:p>
          <a:p>
            <a:r>
              <a:rPr lang="en-GB" b="1" u="none" dirty="0"/>
              <a:t>1 min</a:t>
            </a:r>
          </a:p>
          <a:p>
            <a:r>
              <a:rPr lang="en-GB" b="1" u="none" dirty="0"/>
              <a:t>SSE video</a:t>
            </a:r>
          </a:p>
          <a:p>
            <a:endParaRPr lang="en-GB" b="1" u="none" dirty="0"/>
          </a:p>
          <a:p>
            <a:r>
              <a:rPr lang="en-GB" b="0" u="none" dirty="0"/>
              <a:t>Play video.</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4</a:t>
            </a:fld>
            <a:endParaRPr lang="en-US"/>
          </a:p>
        </p:txBody>
      </p:sp>
    </p:spTree>
    <p:extLst>
      <p:ext uri="{BB962C8B-B14F-4D97-AF65-F5344CB8AC3E}">
        <p14:creationId xmlns:p14="http://schemas.microsoft.com/office/powerpoint/2010/main" val="1657669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2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Open Sans Light" panose="020B0306030504020204" pitchFamily="34" charset="0"/>
              </a:rPr>
              <a:t>Explain the value of focusing on essential skills as well as technical skills and how to define these.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session aims.</a:t>
            </a: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Explain that each activity will have focus on one or more particular essential skill that students should demonstrate. </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2114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dirty="0">
                <a:effectLst/>
                <a:latin typeface="Arial" panose="020B0604020202020204" pitchFamily="34" charset="0"/>
                <a:ea typeface="Open Sans Light" panose="020B0306030504020204" pitchFamily="34" charset="0"/>
              </a:rPr>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Arial" panose="020B0604020202020204" pitchFamily="34" charset="0"/>
              <a:ea typeface="Open Sans Light" panose="020B0306030504020204" pitchFamily="34" charset="0"/>
            </a:endParaRPr>
          </a:p>
          <a:p>
            <a:r>
              <a:rPr lang="en-GB" sz="1200" b="1" dirty="0">
                <a:effectLst/>
                <a:latin typeface="Arial" panose="020B0604020202020204" pitchFamily="34" charset="0"/>
                <a:ea typeface="Open Sans Light" panose="020B0306030504020204" pitchFamily="34" charset="0"/>
              </a:rPr>
              <a:t>2 mins</a:t>
            </a: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Explain the essential skills that this lesson will focus on.</a:t>
            </a:r>
          </a:p>
          <a:p>
            <a:pPr algn="l"/>
            <a:endParaRPr lang="en-GB" sz="1800" dirty="0">
              <a:effectLst/>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4131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15 mins – A storm is coming!</a:t>
            </a:r>
          </a:p>
          <a:p>
            <a:endParaRPr lang="en-GB" b="1" u="sng" dirty="0"/>
          </a:p>
          <a:p>
            <a:r>
              <a:rPr lang="en-GB" b="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2724029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u="sng" dirty="0"/>
              <a:t>15 mins – A storm is coming!</a:t>
            </a:r>
          </a:p>
          <a:p>
            <a:pPr algn="l"/>
            <a:endParaRPr lang="en-GB" sz="18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Poppins" panose="00000500000000000000" pitchFamily="2" charset="0"/>
                <a:ea typeface="Open Sans Light"/>
              </a:rPr>
              <a:t>Explain to learners that to complete this task successfully they will need to apply the Problem Solving (Step 11: I analyse complex problems by using logical reasoning) essential skill.</a:t>
            </a:r>
            <a:endParaRPr lang="en-GB" sz="1800" dirty="0">
              <a:effectLst/>
              <a:latin typeface="Poppins" panose="00000500000000000000" pitchFamily="2" charset="0"/>
              <a:ea typeface="Open Sans Light"/>
            </a:endParaRPr>
          </a:p>
          <a:p>
            <a:pPr algn="l"/>
            <a:endParaRPr lang="en-GB" sz="1800" dirty="0">
              <a:effectLst/>
              <a:latin typeface="Poppins" panose="00000500000000000000" pitchFamily="2" charset="0"/>
              <a:ea typeface="Open Sans Light"/>
            </a:endParaRPr>
          </a:p>
          <a:p>
            <a:pPr algn="l"/>
            <a:r>
              <a:rPr lang="en-GB" sz="1800" dirty="0">
                <a:effectLst/>
                <a:latin typeface="Poppins" panose="00000500000000000000" pitchFamily="2" charset="0"/>
                <a:ea typeface="Open Sans Light"/>
              </a:rPr>
              <a:t>Ask students to individually note down which order they would prioritise protecting the 7 elements of the town.</a:t>
            </a:r>
          </a:p>
          <a:p>
            <a:pPr algn="l"/>
            <a:endParaRPr lang="en-GB" sz="1800" dirty="0">
              <a:effectLst/>
              <a:latin typeface="Poppins" panose="00000500000000000000" pitchFamily="2" charset="0"/>
              <a:ea typeface="Open Sans Light"/>
            </a:endParaRPr>
          </a:p>
          <a:p>
            <a:pPr algn="l"/>
            <a:r>
              <a:rPr lang="en-GB" sz="1800" dirty="0">
                <a:effectLst/>
                <a:latin typeface="Poppins" panose="00000500000000000000" pitchFamily="2" charset="0"/>
                <a:ea typeface="Open Sans Light"/>
              </a:rPr>
              <a:t>After a few minutes ask students to feedback and explain their choice. </a:t>
            </a:r>
          </a:p>
          <a:p>
            <a:pPr algn="l"/>
            <a:endParaRPr lang="en-GB" sz="1800" dirty="0">
              <a:effectLst/>
              <a:latin typeface="Poppins" panose="00000500000000000000" pitchFamily="2" charset="0"/>
              <a:ea typeface="Open Sans Light"/>
            </a:endParaRPr>
          </a:p>
          <a:p>
            <a:pPr algn="l"/>
            <a:r>
              <a:rPr lang="en-GB" sz="1800" dirty="0">
                <a:effectLst/>
                <a:latin typeface="Poppins" panose="00000500000000000000" pitchFamily="2" charset="0"/>
                <a:ea typeface="Open Sans Light"/>
              </a:rPr>
              <a:t>All of the elements could be prioritised for the following reasons:</a:t>
            </a:r>
          </a:p>
          <a:p>
            <a:pPr algn="l"/>
            <a:r>
              <a:rPr lang="en-GB" sz="1800" dirty="0">
                <a:effectLst/>
                <a:latin typeface="Arial" panose="020B0604020202020204" pitchFamily="34" charset="0"/>
                <a:ea typeface="Open Sans Light" panose="020B0306030504020204" pitchFamily="34" charset="0"/>
              </a:rPr>
              <a:t>- Local Nursery – room for 50 young children and 15 staff.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Train tracks and station – key route for people accessing the town.</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Local electricity sub-station – infrastructure to transfer electricity to the town’s 50,000 residents.</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Hospital – regional hospital including a large A&amp;E dept.</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Retirement home – building with 60 elderly people.</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Secondary School – Main secondary school in the city with 2,200 students.</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Cathedral – Main tourist attraction in the town. Generates £40 million to the local economy.</a:t>
            </a:r>
            <a:endParaRPr lang="en-GB" sz="1800" dirty="0">
              <a:effectLst/>
              <a:latin typeface="Open Sans Light" panose="020B0306030504020204" pitchFamily="34" charset="0"/>
              <a:ea typeface="Open Sans Light" panose="020B0306030504020204" pitchFamily="34" charset="0"/>
            </a:endParaRPr>
          </a:p>
          <a:p>
            <a:pPr algn="l"/>
            <a:endParaRPr lang="en-GB" sz="1800" dirty="0">
              <a:effectLst/>
              <a:latin typeface="Poppins" panose="00000500000000000000" pitchFamily="2" charset="0"/>
              <a:ea typeface="Open Sans Light"/>
            </a:endParaRPr>
          </a:p>
          <a:p>
            <a:pPr algn="l"/>
            <a:endParaRPr lang="en-GB" sz="1800" dirty="0">
              <a:effectLst/>
              <a:latin typeface="Poppins" panose="00000500000000000000" pitchFamily="2" charset="0"/>
              <a:ea typeface="Open Sans Light"/>
            </a:endParaRP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8</a:t>
            </a:fld>
            <a:endParaRPr lang="en-GB"/>
          </a:p>
        </p:txBody>
      </p:sp>
    </p:spTree>
    <p:extLst>
      <p:ext uri="{BB962C8B-B14F-4D97-AF65-F5344CB8AC3E}">
        <p14:creationId xmlns:p14="http://schemas.microsoft.com/office/powerpoint/2010/main" val="761368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10 mins – Introduction to a storm</a:t>
            </a:r>
          </a:p>
          <a:p>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Open Sans Light" panose="020B0306030504020204" pitchFamily="34" charset="0"/>
              </a:rPr>
              <a:t>1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effectLst/>
                <a:latin typeface="Arial" panose="020B0604020202020204" pitchFamily="34" charset="0"/>
                <a:ea typeface="Open Sans Light" panose="020B0306030504020204" pitchFamily="34" charset="0"/>
              </a:rPr>
              <a:t>Explain briefly that t</a:t>
            </a:r>
            <a:r>
              <a:rPr lang="en-GB" sz="1800" dirty="0">
                <a:effectLst/>
                <a:latin typeface="Arial" panose="020B0604020202020204" pitchFamily="34" charset="0"/>
                <a:ea typeface="Open Sans Light" panose="020B0306030504020204" pitchFamily="34" charset="0"/>
              </a:rPr>
              <a:t>his section will introduce students to the effects a storm can have on the energy network, and in turn on a town, and the steps taken by companies like SSE to safeguard the risk to its users.</a:t>
            </a:r>
            <a:endParaRPr lang="en-GB" sz="1800" dirty="0">
              <a:effectLst/>
              <a:latin typeface="Open Sans Light" panose="020B0306030504020204" pitchFamily="34" charset="0"/>
              <a:ea typeface="Open Sans Light" panose="020B0306030504020204" pitchFamily="34" charset="0"/>
            </a:endParaRPr>
          </a:p>
          <a:p>
            <a:endParaRPr lang="en-GB" b="1" u="sng" dirty="0"/>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3953545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44.xml.rels><?xml version="1.0" encoding="UTF-8" standalone="yes"?>
<Relationships xmlns="http://schemas.openxmlformats.org/package/2006/relationships"><Relationship Id="rId13" Type="http://schemas.openxmlformats.org/officeDocument/2006/relationships/image" Target="../media/image42.svg"/><Relationship Id="rId18" Type="http://schemas.openxmlformats.org/officeDocument/2006/relationships/image" Target="../media/image47.png"/><Relationship Id="rId26" Type="http://schemas.openxmlformats.org/officeDocument/2006/relationships/image" Target="../media/image55.png"/><Relationship Id="rId39" Type="http://schemas.openxmlformats.org/officeDocument/2006/relationships/image" Target="../media/image68.svg"/><Relationship Id="rId21" Type="http://schemas.openxmlformats.org/officeDocument/2006/relationships/image" Target="../media/image50.svg"/><Relationship Id="rId34" Type="http://schemas.openxmlformats.org/officeDocument/2006/relationships/image" Target="../media/image63.png"/><Relationship Id="rId42" Type="http://schemas.openxmlformats.org/officeDocument/2006/relationships/image" Target="../media/image71.png"/><Relationship Id="rId47" Type="http://schemas.openxmlformats.org/officeDocument/2006/relationships/image" Target="../media/image76.svg"/><Relationship Id="rId50" Type="http://schemas.openxmlformats.org/officeDocument/2006/relationships/image" Target="../media/image79.png"/><Relationship Id="rId55" Type="http://schemas.openxmlformats.org/officeDocument/2006/relationships/image" Target="../media/image84.svg"/><Relationship Id="rId7" Type="http://schemas.openxmlformats.org/officeDocument/2006/relationships/image" Target="../media/image36.svg"/><Relationship Id="rId12" Type="http://schemas.openxmlformats.org/officeDocument/2006/relationships/image" Target="../media/image41.png"/><Relationship Id="rId17" Type="http://schemas.openxmlformats.org/officeDocument/2006/relationships/image" Target="../media/image46.svg"/><Relationship Id="rId25" Type="http://schemas.openxmlformats.org/officeDocument/2006/relationships/image" Target="../media/image54.svg"/><Relationship Id="rId33" Type="http://schemas.openxmlformats.org/officeDocument/2006/relationships/image" Target="../media/image62.svg"/><Relationship Id="rId38" Type="http://schemas.openxmlformats.org/officeDocument/2006/relationships/image" Target="../media/image67.png"/><Relationship Id="rId46" Type="http://schemas.openxmlformats.org/officeDocument/2006/relationships/image" Target="../media/image75.png"/><Relationship Id="rId2" Type="http://schemas.openxmlformats.org/officeDocument/2006/relationships/image" Target="../media/image31.png"/><Relationship Id="rId16" Type="http://schemas.openxmlformats.org/officeDocument/2006/relationships/image" Target="../media/image45.png"/><Relationship Id="rId20" Type="http://schemas.openxmlformats.org/officeDocument/2006/relationships/image" Target="../media/image49.png"/><Relationship Id="rId29" Type="http://schemas.openxmlformats.org/officeDocument/2006/relationships/image" Target="../media/image58.svg"/><Relationship Id="rId41" Type="http://schemas.openxmlformats.org/officeDocument/2006/relationships/image" Target="../media/image70.svg"/><Relationship Id="rId54" Type="http://schemas.openxmlformats.org/officeDocument/2006/relationships/image" Target="../media/image83.png"/><Relationship Id="rId1" Type="http://schemas.openxmlformats.org/officeDocument/2006/relationships/slideMaster" Target="../slideMasters/slideMaster2.xml"/><Relationship Id="rId6" Type="http://schemas.openxmlformats.org/officeDocument/2006/relationships/image" Target="../media/image35.png"/><Relationship Id="rId11" Type="http://schemas.openxmlformats.org/officeDocument/2006/relationships/image" Target="../media/image40.svg"/><Relationship Id="rId24" Type="http://schemas.openxmlformats.org/officeDocument/2006/relationships/image" Target="../media/image53.png"/><Relationship Id="rId32" Type="http://schemas.openxmlformats.org/officeDocument/2006/relationships/image" Target="../media/image61.png"/><Relationship Id="rId37" Type="http://schemas.openxmlformats.org/officeDocument/2006/relationships/image" Target="../media/image66.svg"/><Relationship Id="rId40" Type="http://schemas.openxmlformats.org/officeDocument/2006/relationships/image" Target="../media/image69.png"/><Relationship Id="rId45" Type="http://schemas.openxmlformats.org/officeDocument/2006/relationships/image" Target="../media/image74.svg"/><Relationship Id="rId53" Type="http://schemas.openxmlformats.org/officeDocument/2006/relationships/image" Target="../media/image82.svg"/><Relationship Id="rId5" Type="http://schemas.openxmlformats.org/officeDocument/2006/relationships/image" Target="../media/image34.svg"/><Relationship Id="rId15" Type="http://schemas.openxmlformats.org/officeDocument/2006/relationships/image" Target="../media/image44.svg"/><Relationship Id="rId23" Type="http://schemas.openxmlformats.org/officeDocument/2006/relationships/image" Target="../media/image52.svg"/><Relationship Id="rId28" Type="http://schemas.openxmlformats.org/officeDocument/2006/relationships/image" Target="../media/image57.png"/><Relationship Id="rId36" Type="http://schemas.openxmlformats.org/officeDocument/2006/relationships/image" Target="../media/image65.png"/><Relationship Id="rId49" Type="http://schemas.openxmlformats.org/officeDocument/2006/relationships/image" Target="../media/image78.svg"/><Relationship Id="rId10" Type="http://schemas.openxmlformats.org/officeDocument/2006/relationships/image" Target="../media/image39.png"/><Relationship Id="rId19" Type="http://schemas.openxmlformats.org/officeDocument/2006/relationships/image" Target="../media/image48.svg"/><Relationship Id="rId31" Type="http://schemas.openxmlformats.org/officeDocument/2006/relationships/image" Target="../media/image60.svg"/><Relationship Id="rId44" Type="http://schemas.openxmlformats.org/officeDocument/2006/relationships/image" Target="../media/image73.png"/><Relationship Id="rId52" Type="http://schemas.openxmlformats.org/officeDocument/2006/relationships/image" Target="../media/image81.png"/><Relationship Id="rId4" Type="http://schemas.openxmlformats.org/officeDocument/2006/relationships/image" Target="../media/image33.png"/><Relationship Id="rId9" Type="http://schemas.openxmlformats.org/officeDocument/2006/relationships/image" Target="../media/image38.svg"/><Relationship Id="rId14" Type="http://schemas.openxmlformats.org/officeDocument/2006/relationships/image" Target="../media/image43.png"/><Relationship Id="rId22" Type="http://schemas.openxmlformats.org/officeDocument/2006/relationships/image" Target="../media/image51.png"/><Relationship Id="rId27" Type="http://schemas.openxmlformats.org/officeDocument/2006/relationships/image" Target="../media/image56.svg"/><Relationship Id="rId30" Type="http://schemas.openxmlformats.org/officeDocument/2006/relationships/image" Target="../media/image59.png"/><Relationship Id="rId35" Type="http://schemas.openxmlformats.org/officeDocument/2006/relationships/image" Target="../media/image64.svg"/><Relationship Id="rId43" Type="http://schemas.openxmlformats.org/officeDocument/2006/relationships/image" Target="../media/image72.svg"/><Relationship Id="rId48" Type="http://schemas.openxmlformats.org/officeDocument/2006/relationships/image" Target="../media/image77.png"/><Relationship Id="rId8" Type="http://schemas.openxmlformats.org/officeDocument/2006/relationships/image" Target="../media/image37.png"/><Relationship Id="rId51" Type="http://schemas.openxmlformats.org/officeDocument/2006/relationships/image" Target="../media/image80.svg"/><Relationship Id="rId3" Type="http://schemas.openxmlformats.org/officeDocument/2006/relationships/image" Target="../media/image32.svg"/></Relationships>
</file>

<file path=ppt/slideLayouts/_rels/slideLayout45.xml.rels><?xml version="1.0" encoding="UTF-8" standalone="yes"?>
<Relationships xmlns="http://schemas.openxmlformats.org/package/2006/relationships"><Relationship Id="rId13" Type="http://schemas.openxmlformats.org/officeDocument/2006/relationships/image" Target="../media/image96.svg"/><Relationship Id="rId18" Type="http://schemas.openxmlformats.org/officeDocument/2006/relationships/image" Target="../media/image101.png"/><Relationship Id="rId26" Type="http://schemas.openxmlformats.org/officeDocument/2006/relationships/image" Target="../media/image109.png"/><Relationship Id="rId39" Type="http://schemas.openxmlformats.org/officeDocument/2006/relationships/image" Target="../media/image122.svg"/><Relationship Id="rId21" Type="http://schemas.openxmlformats.org/officeDocument/2006/relationships/image" Target="../media/image104.svg"/><Relationship Id="rId34" Type="http://schemas.openxmlformats.org/officeDocument/2006/relationships/image" Target="../media/image117.png"/><Relationship Id="rId42" Type="http://schemas.openxmlformats.org/officeDocument/2006/relationships/image" Target="../media/image125.png"/><Relationship Id="rId47" Type="http://schemas.openxmlformats.org/officeDocument/2006/relationships/image" Target="../media/image130.svg"/><Relationship Id="rId50" Type="http://schemas.openxmlformats.org/officeDocument/2006/relationships/image" Target="../media/image133.png"/><Relationship Id="rId55" Type="http://schemas.openxmlformats.org/officeDocument/2006/relationships/image" Target="../media/image138.svg"/><Relationship Id="rId7" Type="http://schemas.openxmlformats.org/officeDocument/2006/relationships/image" Target="../media/image90.svg"/><Relationship Id="rId12" Type="http://schemas.openxmlformats.org/officeDocument/2006/relationships/image" Target="../media/image95.png"/><Relationship Id="rId17" Type="http://schemas.openxmlformats.org/officeDocument/2006/relationships/image" Target="../media/image100.svg"/><Relationship Id="rId25" Type="http://schemas.openxmlformats.org/officeDocument/2006/relationships/image" Target="../media/image108.svg"/><Relationship Id="rId33" Type="http://schemas.openxmlformats.org/officeDocument/2006/relationships/image" Target="../media/image116.svg"/><Relationship Id="rId38" Type="http://schemas.openxmlformats.org/officeDocument/2006/relationships/image" Target="../media/image121.png"/><Relationship Id="rId46" Type="http://schemas.openxmlformats.org/officeDocument/2006/relationships/image" Target="../media/image129.png"/><Relationship Id="rId2" Type="http://schemas.openxmlformats.org/officeDocument/2006/relationships/image" Target="../media/image85.png"/><Relationship Id="rId16" Type="http://schemas.openxmlformats.org/officeDocument/2006/relationships/image" Target="../media/image99.png"/><Relationship Id="rId20" Type="http://schemas.openxmlformats.org/officeDocument/2006/relationships/image" Target="../media/image103.png"/><Relationship Id="rId29" Type="http://schemas.openxmlformats.org/officeDocument/2006/relationships/image" Target="../media/image112.svg"/><Relationship Id="rId41" Type="http://schemas.openxmlformats.org/officeDocument/2006/relationships/image" Target="../media/image124.svg"/><Relationship Id="rId54" Type="http://schemas.openxmlformats.org/officeDocument/2006/relationships/image" Target="../media/image137.png"/><Relationship Id="rId1" Type="http://schemas.openxmlformats.org/officeDocument/2006/relationships/slideMaster" Target="../slideMasters/slideMaster2.xml"/><Relationship Id="rId6" Type="http://schemas.openxmlformats.org/officeDocument/2006/relationships/image" Target="../media/image89.png"/><Relationship Id="rId11" Type="http://schemas.openxmlformats.org/officeDocument/2006/relationships/image" Target="../media/image94.svg"/><Relationship Id="rId24" Type="http://schemas.openxmlformats.org/officeDocument/2006/relationships/image" Target="../media/image107.png"/><Relationship Id="rId32" Type="http://schemas.openxmlformats.org/officeDocument/2006/relationships/image" Target="../media/image115.png"/><Relationship Id="rId37" Type="http://schemas.openxmlformats.org/officeDocument/2006/relationships/image" Target="../media/image120.svg"/><Relationship Id="rId40" Type="http://schemas.openxmlformats.org/officeDocument/2006/relationships/image" Target="../media/image123.png"/><Relationship Id="rId45" Type="http://schemas.openxmlformats.org/officeDocument/2006/relationships/image" Target="../media/image128.svg"/><Relationship Id="rId53" Type="http://schemas.openxmlformats.org/officeDocument/2006/relationships/image" Target="../media/image136.svg"/><Relationship Id="rId5" Type="http://schemas.openxmlformats.org/officeDocument/2006/relationships/image" Target="../media/image88.svg"/><Relationship Id="rId15" Type="http://schemas.openxmlformats.org/officeDocument/2006/relationships/image" Target="../media/image98.svg"/><Relationship Id="rId23" Type="http://schemas.openxmlformats.org/officeDocument/2006/relationships/image" Target="../media/image106.svg"/><Relationship Id="rId28" Type="http://schemas.openxmlformats.org/officeDocument/2006/relationships/image" Target="../media/image111.png"/><Relationship Id="rId36" Type="http://schemas.openxmlformats.org/officeDocument/2006/relationships/image" Target="../media/image119.png"/><Relationship Id="rId49" Type="http://schemas.openxmlformats.org/officeDocument/2006/relationships/image" Target="../media/image132.svg"/><Relationship Id="rId10" Type="http://schemas.openxmlformats.org/officeDocument/2006/relationships/image" Target="../media/image93.png"/><Relationship Id="rId19" Type="http://schemas.openxmlformats.org/officeDocument/2006/relationships/image" Target="../media/image102.svg"/><Relationship Id="rId31" Type="http://schemas.openxmlformats.org/officeDocument/2006/relationships/image" Target="../media/image114.svg"/><Relationship Id="rId44" Type="http://schemas.openxmlformats.org/officeDocument/2006/relationships/image" Target="../media/image127.png"/><Relationship Id="rId52" Type="http://schemas.openxmlformats.org/officeDocument/2006/relationships/image" Target="../media/image135.png"/><Relationship Id="rId4" Type="http://schemas.openxmlformats.org/officeDocument/2006/relationships/image" Target="../media/image87.png"/><Relationship Id="rId9" Type="http://schemas.openxmlformats.org/officeDocument/2006/relationships/image" Target="../media/image92.svg"/><Relationship Id="rId14" Type="http://schemas.openxmlformats.org/officeDocument/2006/relationships/image" Target="../media/image97.png"/><Relationship Id="rId22" Type="http://schemas.openxmlformats.org/officeDocument/2006/relationships/image" Target="../media/image105.png"/><Relationship Id="rId27" Type="http://schemas.openxmlformats.org/officeDocument/2006/relationships/image" Target="../media/image110.svg"/><Relationship Id="rId30" Type="http://schemas.openxmlformats.org/officeDocument/2006/relationships/image" Target="../media/image113.png"/><Relationship Id="rId35" Type="http://schemas.openxmlformats.org/officeDocument/2006/relationships/image" Target="../media/image118.svg"/><Relationship Id="rId43" Type="http://schemas.openxmlformats.org/officeDocument/2006/relationships/image" Target="../media/image126.svg"/><Relationship Id="rId48" Type="http://schemas.openxmlformats.org/officeDocument/2006/relationships/image" Target="../media/image131.png"/><Relationship Id="rId8" Type="http://schemas.openxmlformats.org/officeDocument/2006/relationships/image" Target="../media/image91.png"/><Relationship Id="rId51" Type="http://schemas.openxmlformats.org/officeDocument/2006/relationships/image" Target="../media/image134.svg"/><Relationship Id="rId3" Type="http://schemas.openxmlformats.org/officeDocument/2006/relationships/image" Target="../media/image86.sv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Master" Target="../slideMasters/slideMaster2.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Master" Target="../slideMasters/slideMaster2.xml"/><Relationship Id="rId4" Type="http://schemas.openxmlformats.org/officeDocument/2006/relationships/image" Target="../media/image141.sv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Storm Session</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Group Cove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Graphical user interface&#10;&#10;Description automatically generated with low confidence">
            <a:extLst>
              <a:ext uri="{FF2B5EF4-FFF2-40B4-BE49-F238E27FC236}">
                <a16:creationId xmlns:a16="http://schemas.microsoft.com/office/drawing/2014/main" id="{B922D7FF-308E-8F48-1509-E433DFFD03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30576" y="0"/>
            <a:ext cx="9125424" cy="8466666"/>
          </a:xfrm>
          <a:prstGeom prst="rect">
            <a:avLst/>
          </a:prstGeom>
        </p:spPr>
      </p:pic>
      <p:sp>
        <p:nvSpPr>
          <p:cNvPr id="6" name="Text Placeholder 19">
            <a:extLst>
              <a:ext uri="{FF2B5EF4-FFF2-40B4-BE49-F238E27FC236}">
                <a16:creationId xmlns:a16="http://schemas.microsoft.com/office/drawing/2014/main" id="{1F5756D0-D4EF-B885-B324-79174DBABA4B}"/>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7" name="Text Placeholder 22">
            <a:extLst>
              <a:ext uri="{FF2B5EF4-FFF2-40B4-BE49-F238E27FC236}">
                <a16:creationId xmlns:a16="http://schemas.microsoft.com/office/drawing/2014/main" id="{382B053B-4075-C6CA-DBA4-59813F997F82}"/>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8" name="Title Placeholder 1">
            <a:extLst>
              <a:ext uri="{FF2B5EF4-FFF2-40B4-BE49-F238E27FC236}">
                <a16:creationId xmlns:a16="http://schemas.microsoft.com/office/drawing/2014/main" id="{8A4778FA-BEE7-0498-F6CE-53982BCF5320}"/>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1" name="Graphic 10">
            <a:extLst>
              <a:ext uri="{FF2B5EF4-FFF2-40B4-BE49-F238E27FC236}">
                <a16:creationId xmlns:a16="http://schemas.microsoft.com/office/drawing/2014/main" id="{054D6C34-4E73-666A-A96D-0E289750E813}"/>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23472903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A0FF37-31D6-4BE2-AE78-B04FCB2A818E}"/>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E093F728-5807-47F7-8EC7-EFC248CD86A1}"/>
              </a:ext>
            </a:extLst>
          </p:cNvPr>
          <p:cNvSpPr>
            <a:spLocks noGrp="1"/>
          </p:cNvSpPr>
          <p:nvPr>
            <p:ph type="ftr" sz="quarter" idx="11"/>
          </p:nvPr>
        </p:nvSpPr>
        <p:spPr/>
        <p:txBody>
          <a:bodyPr/>
          <a:lstStyle/>
          <a:p>
            <a:r>
              <a:rPr lang="en-GB"/>
              <a:t>STEM Education Programme - Storm Session</a:t>
            </a:r>
          </a:p>
        </p:txBody>
      </p:sp>
      <p:sp>
        <p:nvSpPr>
          <p:cNvPr id="4" name="Slide Number Placeholder 3">
            <a:extLst>
              <a:ext uri="{FF2B5EF4-FFF2-40B4-BE49-F238E27FC236}">
                <a16:creationId xmlns:a16="http://schemas.microsoft.com/office/drawing/2014/main" id="{B7335770-2839-4138-BCDE-5C4CD7C9B339}"/>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34832046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C6A63-E7E2-485A-857D-4B78D3C5E69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B0AFCEF-36A4-439F-B303-66E2711ABE40}"/>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01E905-FEB1-4E48-B655-56C5CCEF35EA}"/>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555B1008-6939-48AB-8A21-EE8361FE0D3A}"/>
              </a:ext>
            </a:extLst>
          </p:cNvPr>
          <p:cNvSpPr>
            <a:spLocks noGrp="1"/>
          </p:cNvSpPr>
          <p:nvPr>
            <p:ph type="ftr" sz="quarter" idx="11"/>
          </p:nvPr>
        </p:nvSpPr>
        <p:spPr/>
        <p:txBody>
          <a:bodyPr/>
          <a:lstStyle/>
          <a:p>
            <a:r>
              <a:rPr lang="en-GB"/>
              <a:t>STEM Education Programme - Storm Session</a:t>
            </a:r>
          </a:p>
        </p:txBody>
      </p:sp>
      <p:sp>
        <p:nvSpPr>
          <p:cNvPr id="6" name="Slide Number Placeholder 5">
            <a:extLst>
              <a:ext uri="{FF2B5EF4-FFF2-40B4-BE49-F238E27FC236}">
                <a16:creationId xmlns:a16="http://schemas.microsoft.com/office/drawing/2014/main" id="{FB52D150-7F86-4C28-A923-4EFA545A7402}"/>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8904409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r>
              <a:rPr lang="en-GB"/>
              <a:t>STEM Education Programme - Storm Session</a:t>
            </a:r>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38314425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Group Cover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Graphical user interface, website&#10;&#10;Description automatically generated">
            <a:extLst>
              <a:ext uri="{FF2B5EF4-FFF2-40B4-BE49-F238E27FC236}">
                <a16:creationId xmlns:a16="http://schemas.microsoft.com/office/drawing/2014/main" id="{647BE8DA-6B66-5CC9-0D52-589001CA776E}"/>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217488" y="1397233"/>
            <a:ext cx="9038511" cy="6739241"/>
          </a:xfrm>
          <a:prstGeom prst="rect">
            <a:avLst/>
          </a:prstGeom>
        </p:spPr>
      </p:pic>
      <p:sp>
        <p:nvSpPr>
          <p:cNvPr id="20" name="Text Placeholder 19">
            <a:extLst>
              <a:ext uri="{FF2B5EF4-FFF2-40B4-BE49-F238E27FC236}">
                <a16:creationId xmlns:a16="http://schemas.microsoft.com/office/drawing/2014/main" id="{1D2585A7-AF49-805D-4A30-A6664CA93FED}"/>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22" name="Text Placeholder 22">
            <a:extLst>
              <a:ext uri="{FF2B5EF4-FFF2-40B4-BE49-F238E27FC236}">
                <a16:creationId xmlns:a16="http://schemas.microsoft.com/office/drawing/2014/main" id="{E33E49B7-FBD1-1E80-B5E6-D20449CA3609}"/>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24" name="Title Placeholder 1">
            <a:extLst>
              <a:ext uri="{FF2B5EF4-FFF2-40B4-BE49-F238E27FC236}">
                <a16:creationId xmlns:a16="http://schemas.microsoft.com/office/drawing/2014/main" id="{36443EE8-6E52-82A9-6082-39B056090DA4}"/>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3" name="Graphic 12">
            <a:extLst>
              <a:ext uri="{FF2B5EF4-FFF2-40B4-BE49-F238E27FC236}">
                <a16:creationId xmlns:a16="http://schemas.microsoft.com/office/drawing/2014/main" id="{80CB642F-5667-FFF0-9D2C-813B38E4D564}"/>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8170897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Subhead -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117601" y="405087"/>
            <a:ext cx="14020798" cy="1146048"/>
          </a:xfrm>
        </p:spPr>
        <p:txBody>
          <a:bodyPr>
            <a:normAutofit/>
          </a:bodyPr>
          <a:lstStyle>
            <a:lvl1pPr>
              <a:defRPr sz="4400" cap="none" baseline="0"/>
            </a:lvl1pPr>
          </a:lstStyle>
          <a:p>
            <a:r>
              <a:rPr lang="en-US" dirty="0"/>
              <a:t>Title</a:t>
            </a:r>
            <a:endParaRPr lang="en-GB" dirty="0"/>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117601" y="1214783"/>
            <a:ext cx="14020798" cy="653900"/>
          </a:xfrm>
        </p:spPr>
        <p:txBody>
          <a:bodyPr>
            <a:noAutofit/>
          </a:bodyPr>
          <a:lstStyle>
            <a:lvl1pPr marL="0" indent="0">
              <a:buNone/>
              <a:defRPr sz="2600" b="1">
                <a:solidFill>
                  <a:schemeClr val="accent1"/>
                </a:solidFill>
              </a:defRPr>
            </a:lvl1pPr>
          </a:lstStyle>
          <a:p>
            <a:pPr lvl="0"/>
            <a:r>
              <a:rPr lang="en-US" dirty="0"/>
              <a:t>Subhead</a:t>
            </a:r>
            <a:endParaRPr lang="en-GB" dirty="0"/>
          </a:p>
        </p:txBody>
      </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6473193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Q&amp;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13">
            <a:extLst>
              <a:ext uri="{FF2B5EF4-FFF2-40B4-BE49-F238E27FC236}">
                <a16:creationId xmlns:a16="http://schemas.microsoft.com/office/drawing/2014/main" id="{F7B004DD-9AE2-A775-B9FE-15EEA8F3CC25}"/>
              </a:ext>
            </a:extLst>
          </p:cNvPr>
          <p:cNvSpPr>
            <a:spLocks noGrp="1"/>
          </p:cNvSpPr>
          <p:nvPr>
            <p:ph type="body" sz="quarter" idx="13" hasCustomPrompt="1"/>
          </p:nvPr>
        </p:nvSpPr>
        <p:spPr>
          <a:xfrm>
            <a:off x="5306880" y="4002694"/>
            <a:ext cx="5642240" cy="1138612"/>
          </a:xfrm>
        </p:spPr>
        <p:txBody>
          <a:bodyPr>
            <a:normAutofit/>
          </a:bodyPr>
          <a:lstStyle>
            <a:lvl1pPr marL="0" indent="0" algn="ctr">
              <a:buNone/>
              <a:defRPr sz="9600" b="1" cap="none" baseline="0">
                <a:solidFill>
                  <a:schemeClr val="tx2"/>
                </a:solidFill>
                <a:latin typeface="Arial Black" panose="020B0A04020102020204" pitchFamily="34" charset="0"/>
              </a:defRPr>
            </a:lvl1pPr>
          </a:lstStyle>
          <a:p>
            <a:pPr lvl="0"/>
            <a:r>
              <a:rPr lang="en-US" dirty="0"/>
              <a:t>Q&amp;A</a:t>
            </a:r>
          </a:p>
          <a:p>
            <a:pPr lvl="0"/>
            <a:endParaRPr lang="en-GB" dirty="0"/>
          </a:p>
        </p:txBody>
      </p:sp>
      <p:pic>
        <p:nvPicPr>
          <p:cNvPr id="4" name="Graphic 3">
            <a:extLst>
              <a:ext uri="{FF2B5EF4-FFF2-40B4-BE49-F238E27FC236}">
                <a16:creationId xmlns:a16="http://schemas.microsoft.com/office/drawing/2014/main" id="{67DDF058-87B1-DE0A-8D6B-A9D3D3F5038C}"/>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10952" y="7988300"/>
            <a:ext cx="1424627" cy="672102"/>
          </a:xfrm>
          <a:prstGeom prst="rect">
            <a:avLst/>
          </a:prstGeom>
        </p:spPr>
      </p:pic>
      <p:sp>
        <p:nvSpPr>
          <p:cNvPr id="5" name="Footer Placeholder 4">
            <a:extLst>
              <a:ext uri="{FF2B5EF4-FFF2-40B4-BE49-F238E27FC236}">
                <a16:creationId xmlns:a16="http://schemas.microsoft.com/office/drawing/2014/main" id="{08DAC96E-973B-0B10-5CE3-4BBEC252D862}"/>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2"/>
                </a:solidFill>
              </a:defRPr>
            </a:lvl1pPr>
          </a:lstStyle>
          <a:p>
            <a:r>
              <a:rPr lang="en-GB"/>
              <a:t>STEM Education Programme - Storm Session</a:t>
            </a:r>
            <a:endParaRPr lang="en-GB" dirty="0"/>
          </a:p>
        </p:txBody>
      </p:sp>
      <p:sp>
        <p:nvSpPr>
          <p:cNvPr id="7" name="Slide Number Placeholder 5">
            <a:extLst>
              <a:ext uri="{FF2B5EF4-FFF2-40B4-BE49-F238E27FC236}">
                <a16:creationId xmlns:a16="http://schemas.microsoft.com/office/drawing/2014/main" id="{029CDA1D-A1AF-9F2F-5E3A-A7AB758C620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2"/>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31214016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Group Cove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Graphical user interface&#10;&#10;Description automatically generated with low confidence">
            <a:extLst>
              <a:ext uri="{FF2B5EF4-FFF2-40B4-BE49-F238E27FC236}">
                <a16:creationId xmlns:a16="http://schemas.microsoft.com/office/drawing/2014/main" id="{B922D7FF-308E-8F48-1509-E433DFFD03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30576" y="0"/>
            <a:ext cx="9125424" cy="8466666"/>
          </a:xfrm>
          <a:prstGeom prst="rect">
            <a:avLst/>
          </a:prstGeom>
        </p:spPr>
      </p:pic>
      <p:sp>
        <p:nvSpPr>
          <p:cNvPr id="6" name="Text Placeholder 19">
            <a:extLst>
              <a:ext uri="{FF2B5EF4-FFF2-40B4-BE49-F238E27FC236}">
                <a16:creationId xmlns:a16="http://schemas.microsoft.com/office/drawing/2014/main" id="{1F5756D0-D4EF-B885-B324-79174DBABA4B}"/>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7" name="Text Placeholder 22">
            <a:extLst>
              <a:ext uri="{FF2B5EF4-FFF2-40B4-BE49-F238E27FC236}">
                <a16:creationId xmlns:a16="http://schemas.microsoft.com/office/drawing/2014/main" id="{382B053B-4075-C6CA-DBA4-59813F997F82}"/>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8" name="Title Placeholder 1">
            <a:extLst>
              <a:ext uri="{FF2B5EF4-FFF2-40B4-BE49-F238E27FC236}">
                <a16:creationId xmlns:a16="http://schemas.microsoft.com/office/drawing/2014/main" id="{8A4778FA-BEE7-0498-F6CE-53982BCF5320}"/>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1" name="Graphic 10">
            <a:extLst>
              <a:ext uri="{FF2B5EF4-FFF2-40B4-BE49-F238E27FC236}">
                <a16:creationId xmlns:a16="http://schemas.microsoft.com/office/drawing/2014/main" id="{054D6C34-4E73-666A-A96D-0E289750E813}"/>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2674894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endParaRPr lang="en-GB" dirty="0"/>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707176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image" Target="../media/image26.jpe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theme" Target="../theme/theme2.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image" Target="../media/image26.jpeg"/><Relationship Id="rId5" Type="http://schemas.openxmlformats.org/officeDocument/2006/relationships/theme" Target="../theme/theme3.xml"/><Relationship Id="rId4" Type="http://schemas.openxmlformats.org/officeDocument/2006/relationships/slideLayout" Target="../slideLayouts/slideLayout6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theme" Target="../theme/theme4.xml"/><Relationship Id="rId1" Type="http://schemas.openxmlformats.org/officeDocument/2006/relationships/slideLayout" Target="../slideLayouts/slideLayout64.xml"/><Relationship Id="rId4" Type="http://schemas.openxmlformats.org/officeDocument/2006/relationships/image" Target="../media/image30.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Storm Session</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21" r:id="rId1"/>
    <p:sldLayoutId id="2147483718" r:id="rId2"/>
    <p:sldLayoutId id="2147483773" r:id="rId3"/>
    <p:sldLayoutId id="2147483776" r:id="rId4"/>
    <p:sldLayoutId id="2147483778" r:id="rId5"/>
    <p:sldLayoutId id="2147483779" r:id="rId6"/>
    <p:sldLayoutId id="2147483781" r:id="rId7"/>
    <p:sldLayoutId id="2147483782" r:id="rId8"/>
    <p:sldLayoutId id="2147483784" r:id="rId9"/>
    <p:sldLayoutId id="2147483785" r:id="rId10"/>
    <p:sldLayoutId id="2147483808" r:id="rId11"/>
    <p:sldLayoutId id="2147483809" r:id="rId12"/>
    <p:sldLayoutId id="2147483694"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695" r:id="rId23"/>
    <p:sldLayoutId id="2147483752" r:id="rId24"/>
    <p:sldLayoutId id="2147483763" r:id="rId25"/>
    <p:sldLayoutId id="2147483764" r:id="rId26"/>
    <p:sldLayoutId id="2147483765" r:id="rId27"/>
    <p:sldLayoutId id="2147483696" r:id="rId28"/>
    <p:sldLayoutId id="2147483729" r:id="rId29"/>
    <p:sldLayoutId id="2147483723" r:id="rId30"/>
    <p:sldLayoutId id="2147483697" r:id="rId31"/>
    <p:sldLayoutId id="2147483753" r:id="rId32"/>
    <p:sldLayoutId id="2147483721" r:id="rId33"/>
    <p:sldLayoutId id="2147483698" r:id="rId34"/>
    <p:sldLayoutId id="2147483742" r:id="rId35"/>
    <p:sldLayoutId id="2147483771" r:id="rId36"/>
    <p:sldLayoutId id="2147483737" r:id="rId37"/>
    <p:sldLayoutId id="2147483772" r:id="rId38"/>
    <p:sldLayoutId id="2147483730" r:id="rId39"/>
    <p:sldLayoutId id="2147483731" r:id="rId40"/>
    <p:sldLayoutId id="2147483762" r:id="rId41"/>
    <p:sldLayoutId id="2147483786" r:id="rId42"/>
    <p:sldLayoutId id="2147483826" r:id="rId43"/>
  </p:sldLayoutIdLst>
  <p:hf sldNum="0" hd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8"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Storm Session</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2" r:id="rId10"/>
    <p:sldLayoutId id="2147483823" r:id="rId11"/>
    <p:sldLayoutId id="2147483824" r:id="rId12"/>
    <p:sldLayoutId id="2147483827" r:id="rId13"/>
    <p:sldLayoutId id="2147483829" r:id="rId14"/>
    <p:sldLayoutId id="2147483830" r:id="rId15"/>
    <p:sldLayoutId id="2147483831" r:id="rId16"/>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Storm Session</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endParaRPr lang="en-GB" dirty="0"/>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pic>
        <p:nvPicPr>
          <p:cNvPr id="7" name="Graphic 6">
            <a:extLst>
              <a:ext uri="{FF2B5EF4-FFF2-40B4-BE49-F238E27FC236}">
                <a16:creationId xmlns:a16="http://schemas.microsoft.com/office/drawing/2014/main" id="{D5E8A882-A903-F718-6638-0E264CE131B5}"/>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254519" y="8510054"/>
            <a:ext cx="883881" cy="416992"/>
          </a:xfrm>
          <a:prstGeom prst="rect">
            <a:avLst/>
          </a:prstGeom>
        </p:spPr>
      </p:pic>
    </p:spTree>
    <p:extLst>
      <p:ext uri="{BB962C8B-B14F-4D97-AF65-F5344CB8AC3E}">
        <p14:creationId xmlns:p14="http://schemas.microsoft.com/office/powerpoint/2010/main" val="3919549632"/>
      </p:ext>
    </p:extLst>
  </p:cSld>
  <p:clrMap bg1="lt1" tx1="dk1" bg2="lt2" tx2="dk2" accent1="accent1" accent2="accent2" accent3="accent3" accent4="accent4" accent5="accent5" accent6="accent6" hlink="hlink" folHlink="folHlink"/>
  <p:sldLayoutIdLst>
    <p:sldLayoutId id="2147483899" r:id="rId1"/>
  </p:sldLayoutIdLst>
  <p:hf hdr="0" dt="0"/>
  <p:txStyles>
    <p:title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p:titleStyle>
    <p:bodyStyle>
      <a:lvl1pPr marL="304792" indent="-304792" algn="l" defTabSz="1219170" rtl="0" eaLnBrk="1" latinLnBrk="0" hangingPunct="1">
        <a:lnSpc>
          <a:spcPct val="100000"/>
        </a:lnSpc>
        <a:spcBef>
          <a:spcPts val="1333"/>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10.xml"/><Relationship Id="rId1" Type="http://schemas.openxmlformats.org/officeDocument/2006/relationships/slideLayout" Target="../slideLayouts/slideLayout57.xml"/><Relationship Id="rId6" Type="http://schemas.openxmlformats.org/officeDocument/2006/relationships/image" Target="../media/image164.jpeg"/><Relationship Id="rId5" Type="http://schemas.openxmlformats.org/officeDocument/2006/relationships/image" Target="../media/image163.png"/><Relationship Id="rId4" Type="http://schemas.openxmlformats.org/officeDocument/2006/relationships/image" Target="../media/image162.jpeg"/></Relationships>
</file>

<file path=ppt/slides/_rels/slide1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1.xml"/><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13.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3.xml"/><Relationship Id="rId1" Type="http://schemas.openxmlformats.org/officeDocument/2006/relationships/slideLayout" Target="../slideLayouts/slideLayout57.xml"/><Relationship Id="rId4" Type="http://schemas.openxmlformats.org/officeDocument/2006/relationships/image" Target="../media/image160.png"/></Relationships>
</file>

<file path=ppt/slides/_rels/slide14.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68.png"/><Relationship Id="rId7" Type="http://schemas.openxmlformats.org/officeDocument/2006/relationships/diagramLayout" Target="../diagrams/layout1.xml"/><Relationship Id="rId12" Type="http://schemas.openxmlformats.org/officeDocument/2006/relationships/image" Target="../media/image160.png"/><Relationship Id="rId2" Type="http://schemas.openxmlformats.org/officeDocument/2006/relationships/notesSlide" Target="../notesSlides/notesSlide15.xml"/><Relationship Id="rId1" Type="http://schemas.openxmlformats.org/officeDocument/2006/relationships/slideLayout" Target="../slideLayouts/slideLayout54.xml"/><Relationship Id="rId6" Type="http://schemas.openxmlformats.org/officeDocument/2006/relationships/diagramData" Target="../diagrams/data1.xml"/><Relationship Id="rId11" Type="http://schemas.openxmlformats.org/officeDocument/2006/relationships/image" Target="../media/image167.png"/><Relationship Id="rId5" Type="http://schemas.openxmlformats.org/officeDocument/2006/relationships/image" Target="../media/image169.png"/><Relationship Id="rId10" Type="http://schemas.microsoft.com/office/2007/relationships/diagramDrawing" Target="../diagrams/drawing1.xml"/><Relationship Id="rId4" Type="http://schemas.microsoft.com/office/2007/relationships/hdphoto" Target="../media/hdphoto1.wdp"/><Relationship Id="rId9" Type="http://schemas.openxmlformats.org/officeDocument/2006/relationships/diagramColors" Target="../diagrams/colors1.xml"/></Relationships>
</file>

<file path=ppt/slides/_rels/slide16.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6.xml"/><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18.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18.xml"/><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7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20.xml"/><Relationship Id="rId1" Type="http://schemas.openxmlformats.org/officeDocument/2006/relationships/slideLayout" Target="../slideLayouts/slideLayout54.xml"/><Relationship Id="rId5" Type="http://schemas.openxmlformats.org/officeDocument/2006/relationships/image" Target="../media/image175.png"/><Relationship Id="rId4" Type="http://schemas.openxmlformats.org/officeDocument/2006/relationships/image" Target="../media/image17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3" Type="http://schemas.openxmlformats.org/officeDocument/2006/relationships/hyperlink" Target="https://forms.office.com/r/6XdB1tYp8G" TargetMode="External"/><Relationship Id="rId2" Type="http://schemas.openxmlformats.org/officeDocument/2006/relationships/notesSlide" Target="../notesSlides/notesSlide22.xml"/><Relationship Id="rId1" Type="http://schemas.openxmlformats.org/officeDocument/2006/relationships/slideLayout" Target="../slideLayouts/slideLayout59.xml"/><Relationship Id="rId4" Type="http://schemas.openxmlformats.org/officeDocument/2006/relationships/image" Target="../media/image176.png"/></Relationships>
</file>

<file path=ppt/slides/_rels/slide3.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4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xml"/><Relationship Id="rId1" Type="http://schemas.openxmlformats.org/officeDocument/2006/relationships/slideLayout" Target="../slideLayouts/slideLayout54.xml"/><Relationship Id="rId5" Type="http://schemas.openxmlformats.org/officeDocument/2006/relationships/image" Target="../media/image147.svg"/><Relationship Id="rId4" Type="http://schemas.openxmlformats.org/officeDocument/2006/relationships/image" Target="../media/image146.png"/></Relationships>
</file>

<file path=ppt/slides/_rels/slide6.xml.rels><?xml version="1.0" encoding="UTF-8" standalone="yes"?>
<Relationships xmlns="http://schemas.openxmlformats.org/package/2006/relationships"><Relationship Id="rId3" Type="http://schemas.openxmlformats.org/officeDocument/2006/relationships/hyperlink" Target="https://www.skillsbuilder.org/universal-framework/listening" TargetMode="External"/><Relationship Id="rId2" Type="http://schemas.openxmlformats.org/officeDocument/2006/relationships/notesSlide" Target="../notesSlides/notesSlide6.xml"/><Relationship Id="rId1" Type="http://schemas.openxmlformats.org/officeDocument/2006/relationships/slideLayout" Target="../slideLayouts/slideLayout54.xml"/><Relationship Id="rId6" Type="http://schemas.openxmlformats.org/officeDocument/2006/relationships/image" Target="../media/image150.png"/><Relationship Id="rId5" Type="http://schemas.openxmlformats.org/officeDocument/2006/relationships/image" Target="../media/image149.png"/><Relationship Id="rId4" Type="http://schemas.openxmlformats.org/officeDocument/2006/relationships/image" Target="../media/image148.png"/></Relationships>
</file>

<file path=ppt/slides/_rels/slide7.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7.xml"/><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8" Type="http://schemas.openxmlformats.org/officeDocument/2006/relationships/image" Target="../media/image157.jpeg"/><Relationship Id="rId13" Type="http://schemas.openxmlformats.org/officeDocument/2006/relationships/image" Target="../media/image160.png"/><Relationship Id="rId3" Type="http://schemas.openxmlformats.org/officeDocument/2006/relationships/image" Target="../media/image152.jpeg"/><Relationship Id="rId7" Type="http://schemas.openxmlformats.org/officeDocument/2006/relationships/image" Target="../media/image156.jpeg"/><Relationship Id="rId12" Type="http://schemas.openxmlformats.org/officeDocument/2006/relationships/hyperlink" Target="https://www.skillsbuilder.org/universal-framework-steps/problem-solving-step-5" TargetMode="External"/><Relationship Id="rId2" Type="http://schemas.openxmlformats.org/officeDocument/2006/relationships/notesSlide" Target="../notesSlides/notesSlide8.xml"/><Relationship Id="rId1" Type="http://schemas.openxmlformats.org/officeDocument/2006/relationships/slideLayout" Target="../slideLayouts/slideLayout54.xml"/><Relationship Id="rId6" Type="http://schemas.openxmlformats.org/officeDocument/2006/relationships/image" Target="../media/image155.jpeg"/><Relationship Id="rId11" Type="http://schemas.microsoft.com/office/2007/relationships/hdphoto" Target="../media/hdphoto1.wdp"/><Relationship Id="rId5" Type="http://schemas.openxmlformats.org/officeDocument/2006/relationships/image" Target="../media/image154.jpeg"/><Relationship Id="rId10" Type="http://schemas.openxmlformats.org/officeDocument/2006/relationships/image" Target="../media/image159.png"/><Relationship Id="rId4" Type="http://schemas.openxmlformats.org/officeDocument/2006/relationships/image" Target="../media/image153.jpeg"/><Relationship Id="rId9" Type="http://schemas.openxmlformats.org/officeDocument/2006/relationships/image" Target="../media/image15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torm Brendan_ Severe 90mph gales batter parts of Scotland">
            <a:hlinkClick r:id="" action="ppaction://media"/>
            <a:extLst>
              <a:ext uri="{FF2B5EF4-FFF2-40B4-BE49-F238E27FC236}">
                <a16:creationId xmlns:a16="http://schemas.microsoft.com/office/drawing/2014/main" id="{7E177804-11E0-4ED4-82ED-D235225B63B1}"/>
              </a:ext>
            </a:extLst>
          </p:cNvPr>
          <p:cNvPicPr>
            <a:picLocks noGrp="1" noChangeAspect="1"/>
          </p:cNvPicPr>
          <p:nvPr>
            <p:ph type="pic" sz="quarter" idx="12"/>
            <a:videoFile r:link="rId2"/>
            <p:extLst>
              <p:ext uri="{DAA4B4D4-6D71-4841-9C94-3DE7FCFB9230}">
                <p14:media xmlns:p14="http://schemas.microsoft.com/office/powerpoint/2010/main" r:embed="rId1"/>
              </p:ext>
            </p:extLst>
          </p:nvPr>
        </p:nvPicPr>
        <p:blipFill>
          <a:blip r:embed="rId5"/>
          <a:srcRect t="8917" b="8917"/>
          <a:stretch>
            <a:fillRect/>
          </a:stretch>
        </p:blipFill>
        <p:spPr>
          <a:xfrm>
            <a:off x="1022066" y="1184251"/>
            <a:ext cx="14020800" cy="6480175"/>
          </a:xfrm>
        </p:spPr>
      </p:pic>
      <p:sp>
        <p:nvSpPr>
          <p:cNvPr id="5" name="TextBox 4">
            <a:extLst>
              <a:ext uri="{FF2B5EF4-FFF2-40B4-BE49-F238E27FC236}">
                <a16:creationId xmlns:a16="http://schemas.microsoft.com/office/drawing/2014/main" id="{D783ADE0-4514-BA3F-B015-9F5EA8F1BA61}"/>
              </a:ext>
            </a:extLst>
          </p:cNvPr>
          <p:cNvSpPr txBox="1"/>
          <p:nvPr/>
        </p:nvSpPr>
        <p:spPr>
          <a:xfrm>
            <a:off x="1022066" y="239716"/>
            <a:ext cx="8131628" cy="707886"/>
          </a:xfrm>
          <a:prstGeom prst="rect">
            <a:avLst/>
          </a:prstGeom>
          <a:noFill/>
        </p:spPr>
        <p:txBody>
          <a:bodyPr wrap="square">
            <a:spAutoFit/>
          </a:bodyPr>
          <a:lstStyle/>
          <a:p>
            <a:r>
              <a:rPr lang="en-GB" sz="4000" dirty="0">
                <a:solidFill>
                  <a:schemeClr val="tx2"/>
                </a:solidFill>
                <a:latin typeface="Arial Black" panose="020B0A04020102020204" pitchFamily="34" charset="0"/>
              </a:rPr>
              <a:t>Starter Activity</a:t>
            </a:r>
            <a:endParaRPr lang="en-GB" sz="4000" dirty="0">
              <a:solidFill>
                <a:schemeClr val="tx2"/>
              </a:solidFill>
            </a:endParaRPr>
          </a:p>
        </p:txBody>
      </p:sp>
      <p:sp>
        <p:nvSpPr>
          <p:cNvPr id="2" name="Footer Placeholder 1">
            <a:extLst>
              <a:ext uri="{FF2B5EF4-FFF2-40B4-BE49-F238E27FC236}">
                <a16:creationId xmlns:a16="http://schemas.microsoft.com/office/drawing/2014/main" id="{8AB7C600-78A9-2225-28F3-DBCC2916E181}"/>
              </a:ext>
            </a:extLst>
          </p:cNvPr>
          <p:cNvSpPr>
            <a:spLocks noGrp="1"/>
          </p:cNvSpPr>
          <p:nvPr>
            <p:ph type="ftr" sz="quarter" idx="3"/>
          </p:nvPr>
        </p:nvSpPr>
        <p:spPr/>
        <p:txBody>
          <a:bodyPr/>
          <a:lstStyle/>
          <a:p>
            <a:r>
              <a:rPr lang="en-GB"/>
              <a:t>STEM Education Programme - Storm Session</a:t>
            </a:r>
          </a:p>
        </p:txBody>
      </p:sp>
    </p:spTree>
    <p:extLst>
      <p:ext uri="{BB962C8B-B14F-4D97-AF65-F5344CB8AC3E}">
        <p14:creationId xmlns:p14="http://schemas.microsoft.com/office/powerpoint/2010/main" val="31984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789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2E5DA7-863E-4CFA-9E72-FBC6F7E30FE6}"/>
              </a:ext>
            </a:extLst>
          </p:cNvPr>
          <p:cNvSpPr>
            <a:spLocks noGrp="1"/>
          </p:cNvSpPr>
          <p:nvPr>
            <p:ph type="title"/>
          </p:nvPr>
        </p:nvSpPr>
        <p:spPr/>
        <p:txBody>
          <a:bodyPr/>
          <a:lstStyle/>
          <a:p>
            <a:r>
              <a:rPr lang="en-GB" dirty="0">
                <a:latin typeface="Arial Black" panose="020B0A04020102020204" pitchFamily="34" charset="0"/>
              </a:rPr>
              <a:t>Introduction to a storm</a:t>
            </a:r>
            <a:endParaRPr lang="en-GB" dirty="0"/>
          </a:p>
        </p:txBody>
      </p:sp>
      <p:sp>
        <p:nvSpPr>
          <p:cNvPr id="4" name="Text Placeholder 3">
            <a:extLst>
              <a:ext uri="{FF2B5EF4-FFF2-40B4-BE49-F238E27FC236}">
                <a16:creationId xmlns:a16="http://schemas.microsoft.com/office/drawing/2014/main" id="{0613B4D8-466F-3933-4599-244F650F3FFC}"/>
              </a:ext>
            </a:extLst>
          </p:cNvPr>
          <p:cNvSpPr>
            <a:spLocks noGrp="1"/>
          </p:cNvSpPr>
          <p:nvPr>
            <p:ph type="body" sz="quarter" idx="24"/>
          </p:nvPr>
        </p:nvSpPr>
        <p:spPr/>
        <p:txBody>
          <a:bodyPr/>
          <a:lstStyle/>
          <a:p>
            <a:r>
              <a:rPr lang="en-GB" sz="2800" dirty="0">
                <a:cs typeface="MV Boli" panose="02000500030200090000" pitchFamily="2" charset="0"/>
              </a:rPr>
              <a:t>Impact on energy networks</a:t>
            </a:r>
          </a:p>
          <a:p>
            <a:endParaRPr lang="en-GB" sz="2800" dirty="0">
              <a:effectLst/>
              <a:ea typeface="Calibri" panose="020F0502020204030204" pitchFamily="34" charset="0"/>
            </a:endParaRPr>
          </a:p>
          <a:p>
            <a:endParaRPr lang="en-GB" b="0" dirty="0"/>
          </a:p>
        </p:txBody>
      </p:sp>
      <p:sp>
        <p:nvSpPr>
          <p:cNvPr id="5" name="Footer Placeholder 4">
            <a:extLst>
              <a:ext uri="{FF2B5EF4-FFF2-40B4-BE49-F238E27FC236}">
                <a16:creationId xmlns:a16="http://schemas.microsoft.com/office/drawing/2014/main" id="{478BFF5B-1CC4-97FE-5035-981A6BBF96D1}"/>
              </a:ext>
            </a:extLst>
          </p:cNvPr>
          <p:cNvSpPr>
            <a:spLocks noGrp="1"/>
          </p:cNvSpPr>
          <p:nvPr>
            <p:ph type="ftr" sz="quarter" idx="3"/>
          </p:nvPr>
        </p:nvSpPr>
        <p:spPr/>
        <p:txBody>
          <a:bodyPr/>
          <a:lstStyle/>
          <a:p>
            <a:r>
              <a:rPr lang="en-GB"/>
              <a:t>STEM Education Programme - Storm Session</a:t>
            </a:r>
          </a:p>
        </p:txBody>
      </p:sp>
      <p:sp>
        <p:nvSpPr>
          <p:cNvPr id="11" name="TextBox 10">
            <a:extLst>
              <a:ext uri="{FF2B5EF4-FFF2-40B4-BE49-F238E27FC236}">
                <a16:creationId xmlns:a16="http://schemas.microsoft.com/office/drawing/2014/main" id="{32B67DD5-6C98-09DC-F44E-356CC57D90FC}"/>
              </a:ext>
            </a:extLst>
          </p:cNvPr>
          <p:cNvSpPr txBox="1"/>
          <p:nvPr/>
        </p:nvSpPr>
        <p:spPr>
          <a:xfrm>
            <a:off x="1182905" y="2171343"/>
            <a:ext cx="7453095" cy="5078313"/>
          </a:xfrm>
          <a:prstGeom prst="rect">
            <a:avLst/>
          </a:prstGeom>
          <a:noFill/>
        </p:spPr>
        <p:txBody>
          <a:bodyPr wrap="square" rtlCol="0">
            <a:spAutoFit/>
          </a:bodyPr>
          <a:lstStyle/>
          <a:p>
            <a:pPr marL="228594" indent="-228594">
              <a:lnSpc>
                <a:spcPct val="150000"/>
              </a:lnSpc>
              <a:buFont typeface="Arial" panose="020B0604020202020204" pitchFamily="34" charset="0"/>
              <a:buChar char="•"/>
            </a:pPr>
            <a:r>
              <a:rPr lang="en-GB" sz="2400" dirty="0">
                <a:solidFill>
                  <a:srgbClr val="002D72"/>
                </a:solidFill>
                <a:cs typeface="Poppins" panose="00000500000000000000" pitchFamily="2" charset="0"/>
              </a:rPr>
              <a:t>Trees/foliage falling on electricity lines.</a:t>
            </a:r>
          </a:p>
          <a:p>
            <a:pPr marL="228594" indent="-228594">
              <a:lnSpc>
                <a:spcPct val="150000"/>
              </a:lnSpc>
              <a:buFont typeface="Arial" panose="020B0604020202020204" pitchFamily="34" charset="0"/>
              <a:buChar char="•"/>
            </a:pPr>
            <a:r>
              <a:rPr lang="en-GB" sz="2400" dirty="0">
                <a:solidFill>
                  <a:srgbClr val="002D72"/>
                </a:solidFill>
                <a:cs typeface="Poppins" panose="00000500000000000000" pitchFamily="2" charset="0"/>
              </a:rPr>
              <a:t>Flooding of electricity substations and foundations washed away.</a:t>
            </a:r>
          </a:p>
          <a:p>
            <a:pPr marL="228594" indent="-228594">
              <a:lnSpc>
                <a:spcPct val="150000"/>
              </a:lnSpc>
              <a:buFont typeface="Arial" panose="020B0604020202020204" pitchFamily="34" charset="0"/>
              <a:buChar char="•"/>
            </a:pPr>
            <a:r>
              <a:rPr lang="en-GB" sz="2400" dirty="0">
                <a:solidFill>
                  <a:srgbClr val="002D72"/>
                </a:solidFill>
                <a:cs typeface="Poppins" panose="00000500000000000000" pitchFamily="2" charset="0"/>
              </a:rPr>
              <a:t>Damage to infrastructure including power stations/sub stations. </a:t>
            </a:r>
          </a:p>
          <a:p>
            <a:pPr marL="228594" indent="-228594">
              <a:lnSpc>
                <a:spcPct val="150000"/>
              </a:lnSpc>
              <a:buFont typeface="Arial" panose="020B0604020202020204" pitchFamily="34" charset="0"/>
              <a:buChar char="•"/>
            </a:pPr>
            <a:r>
              <a:rPr lang="en-GB" sz="2400" dirty="0">
                <a:solidFill>
                  <a:srgbClr val="002D72"/>
                </a:solidFill>
                <a:cs typeface="Poppins" panose="00000500000000000000" pitchFamily="2" charset="0"/>
              </a:rPr>
              <a:t>Any damage to an electrical network can cause power outages for customers. </a:t>
            </a:r>
          </a:p>
          <a:p>
            <a:endParaRPr lang="en-GB" sz="2400" dirty="0">
              <a:latin typeface="+mj-lt"/>
            </a:endParaRPr>
          </a:p>
          <a:p>
            <a:endParaRPr lang="en-GB" sz="2400" dirty="0">
              <a:latin typeface="+mj-lt"/>
            </a:endParaRPr>
          </a:p>
          <a:p>
            <a:endParaRPr lang="en-GB" sz="2400" dirty="0">
              <a:latin typeface="+mj-lt"/>
            </a:endParaRPr>
          </a:p>
        </p:txBody>
      </p:sp>
      <p:pic>
        <p:nvPicPr>
          <p:cNvPr id="2" name="Picture 6">
            <a:extLst>
              <a:ext uri="{FF2B5EF4-FFF2-40B4-BE49-F238E27FC236}">
                <a16:creationId xmlns:a16="http://schemas.microsoft.com/office/drawing/2014/main" id="{FEB863E1-C740-2BF6-2A17-C30C105F928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rot="21074125">
            <a:off x="9009724" y="739201"/>
            <a:ext cx="3819047" cy="28642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2" descr="Hurricane-damaged structures litter St. Thomas | Energy infr… | Flickr">
            <a:extLst>
              <a:ext uri="{FF2B5EF4-FFF2-40B4-BE49-F238E27FC236}">
                <a16:creationId xmlns:a16="http://schemas.microsoft.com/office/drawing/2014/main" id="{7A546E7B-C4D9-C60D-4539-C444C97EACBD}"/>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281122" y="3485044"/>
            <a:ext cx="2823459" cy="37646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extLst>
              <a:ext uri="{FF2B5EF4-FFF2-40B4-BE49-F238E27FC236}">
                <a16:creationId xmlns:a16="http://schemas.microsoft.com/office/drawing/2014/main" id="{82477040-904F-499C-3C3C-55BDB766EFDE}"/>
              </a:ext>
            </a:extLst>
          </p:cNvPr>
          <p:cNvPicPr>
            <a:picLocks noChangeAspect="1"/>
          </p:cNvPicPr>
          <p:nvPr/>
        </p:nvPicPr>
        <p:blipFill>
          <a:blip r:embed="rId5"/>
          <a:stretch>
            <a:fillRect/>
          </a:stretch>
        </p:blipFill>
        <p:spPr>
          <a:xfrm>
            <a:off x="11783795" y="2163750"/>
            <a:ext cx="3289300" cy="2463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4">
            <a:extLst>
              <a:ext uri="{FF2B5EF4-FFF2-40B4-BE49-F238E27FC236}">
                <a16:creationId xmlns:a16="http://schemas.microsoft.com/office/drawing/2014/main" id="{9E002510-E0BD-5D52-F15D-01360B4DD7E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143958">
            <a:off x="11380046" y="4407258"/>
            <a:ext cx="3289300" cy="2463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888489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86BF35-46AF-3799-E2DE-ED39E06616F2}"/>
              </a:ext>
            </a:extLst>
          </p:cNvPr>
          <p:cNvPicPr>
            <a:picLocks noChangeAspect="1"/>
          </p:cNvPicPr>
          <p:nvPr/>
        </p:nvPicPr>
        <p:blipFill>
          <a:blip r:embed="rId3"/>
          <a:stretch>
            <a:fillRect/>
          </a:stretch>
        </p:blipFill>
        <p:spPr>
          <a:xfrm>
            <a:off x="0" y="0"/>
            <a:ext cx="16256000" cy="9185524"/>
          </a:xfrm>
          <a:prstGeom prst="rect">
            <a:avLst/>
          </a:prstGeom>
        </p:spPr>
      </p:pic>
      <p:sp>
        <p:nvSpPr>
          <p:cNvPr id="11" name="TextBox 10">
            <a:extLst>
              <a:ext uri="{FF2B5EF4-FFF2-40B4-BE49-F238E27FC236}">
                <a16:creationId xmlns:a16="http://schemas.microsoft.com/office/drawing/2014/main" id="{8F8999BD-B851-BA01-D983-3D38D55E1916}"/>
              </a:ext>
            </a:extLst>
          </p:cNvPr>
          <p:cNvSpPr txBox="1"/>
          <p:nvPr/>
        </p:nvSpPr>
        <p:spPr>
          <a:xfrm>
            <a:off x="827418" y="1618045"/>
            <a:ext cx="7835899" cy="4580806"/>
          </a:xfrm>
          <a:prstGeom prst="rect">
            <a:avLst/>
          </a:prstGeom>
          <a:solidFill>
            <a:schemeClr val="bg1"/>
          </a:solidFill>
        </p:spPr>
        <p:txBody>
          <a:bodyPr wrap="square">
            <a:spAutoFit/>
          </a:bodyPr>
          <a:lstStyle/>
          <a:p>
            <a:pPr marR="0" lvl="0" algn="ctr" defTabSz="1219170" rtl="0" eaLnBrk="1" fontAlgn="auto" latinLnBrk="0" hangingPunct="1">
              <a:lnSpc>
                <a:spcPct val="90000"/>
              </a:lnSpc>
              <a:spcBef>
                <a:spcPts val="1333"/>
              </a:spcBef>
              <a:spcAft>
                <a:spcPts val="0"/>
              </a:spcAft>
              <a:buClr>
                <a:srgbClr val="0097A9"/>
              </a:buClr>
              <a:buSzTx/>
              <a:tabLst/>
              <a:defRPr/>
            </a:pPr>
            <a:r>
              <a:rPr lang="en-GB" sz="3200" dirty="0">
                <a:solidFill>
                  <a:schemeClr val="tx2"/>
                </a:solidFill>
                <a:latin typeface="Arial" panose="020B0604020202020204" pitchFamily="34" charset="0"/>
                <a:cs typeface="Arial" panose="020B0604020202020204" pitchFamily="34" charset="0"/>
              </a:rPr>
              <a:t>What is the possible impact of a storm on a </a:t>
            </a:r>
            <a:r>
              <a:rPr lang="en-GB" sz="3200" b="1" dirty="0">
                <a:solidFill>
                  <a:schemeClr val="tx2"/>
                </a:solidFill>
                <a:latin typeface="Arial" panose="020B0604020202020204" pitchFamily="34" charset="0"/>
                <a:cs typeface="Arial" panose="020B0604020202020204" pitchFamily="34" charset="0"/>
              </a:rPr>
              <a:t>town</a:t>
            </a:r>
            <a:r>
              <a:rPr lang="en-GB" sz="3200" dirty="0">
                <a:solidFill>
                  <a:schemeClr val="tx2"/>
                </a:solidFill>
                <a:latin typeface="Arial" panose="020B0604020202020204" pitchFamily="34" charset="0"/>
                <a:cs typeface="Arial" panose="020B0604020202020204" pitchFamily="34" charset="0"/>
              </a:rPr>
              <a:t>?</a:t>
            </a:r>
          </a:p>
          <a:p>
            <a:pPr marL="228594" indent="-228594">
              <a:lnSpc>
                <a:spcPct val="150000"/>
              </a:lnSpc>
              <a:buFont typeface="Arial" panose="020B0604020202020204" pitchFamily="34" charset="0"/>
              <a:buChar char="•"/>
            </a:pPr>
            <a:r>
              <a:rPr lang="en-GB" sz="3200" dirty="0">
                <a:solidFill>
                  <a:srgbClr val="002D72"/>
                </a:solidFill>
                <a:latin typeface="+mj-lt"/>
                <a:cs typeface="Poppins" panose="00000500000000000000" pitchFamily="2" charset="0"/>
              </a:rPr>
              <a:t>Who can be impacted by power-cuts?</a:t>
            </a:r>
          </a:p>
          <a:p>
            <a:pPr marL="228594" indent="-228594">
              <a:lnSpc>
                <a:spcPct val="150000"/>
              </a:lnSpc>
              <a:buFont typeface="Arial" panose="020B0604020202020204" pitchFamily="34" charset="0"/>
              <a:buChar char="•"/>
            </a:pPr>
            <a:r>
              <a:rPr lang="en-GB" sz="3200" dirty="0">
                <a:solidFill>
                  <a:srgbClr val="002D72"/>
                </a:solidFill>
                <a:latin typeface="+mj-lt"/>
                <a:cs typeface="Poppins" panose="00000500000000000000" pitchFamily="2" charset="0"/>
              </a:rPr>
              <a:t>What elements of a city are most at risk?</a:t>
            </a:r>
          </a:p>
          <a:p>
            <a:pPr marL="228594" indent="-228594">
              <a:lnSpc>
                <a:spcPct val="150000"/>
              </a:lnSpc>
              <a:buFont typeface="Arial" panose="020B0604020202020204" pitchFamily="34" charset="0"/>
              <a:buChar char="•"/>
            </a:pPr>
            <a:r>
              <a:rPr lang="en-GB" sz="3200" dirty="0">
                <a:solidFill>
                  <a:srgbClr val="002D72"/>
                </a:solidFill>
                <a:latin typeface="+mj-lt"/>
                <a:cs typeface="Poppins" panose="00000500000000000000" pitchFamily="2" charset="0"/>
              </a:rPr>
              <a:t>What would be impacted?</a:t>
            </a:r>
          </a:p>
          <a:p>
            <a:pPr marL="228594" indent="-228594">
              <a:lnSpc>
                <a:spcPct val="150000"/>
              </a:lnSpc>
              <a:buFont typeface="Arial" panose="020B0604020202020204" pitchFamily="34" charset="0"/>
              <a:buChar char="•"/>
            </a:pPr>
            <a:r>
              <a:rPr lang="en-GB" sz="3200" dirty="0">
                <a:solidFill>
                  <a:srgbClr val="002D72"/>
                </a:solidFill>
                <a:latin typeface="+mj-lt"/>
                <a:cs typeface="Poppins" panose="00000500000000000000" pitchFamily="2" charset="0"/>
              </a:rPr>
              <a:t>What would some of the biggest risks be?</a:t>
            </a:r>
          </a:p>
        </p:txBody>
      </p:sp>
      <p:sp>
        <p:nvSpPr>
          <p:cNvPr id="5" name="Title 4">
            <a:extLst>
              <a:ext uri="{FF2B5EF4-FFF2-40B4-BE49-F238E27FC236}">
                <a16:creationId xmlns:a16="http://schemas.microsoft.com/office/drawing/2014/main" id="{251B4E9A-3FBB-320F-3523-D18CE1686CBE}"/>
              </a:ext>
            </a:extLst>
          </p:cNvPr>
          <p:cNvSpPr txBox="1">
            <a:spLocks/>
          </p:cNvSpPr>
          <p:nvPr/>
        </p:nvSpPr>
        <p:spPr>
          <a:xfrm>
            <a:off x="827418" y="308570"/>
            <a:ext cx="7835899" cy="1146048"/>
          </a:xfrm>
          <a:prstGeom prst="rect">
            <a:avLst/>
          </a:prstGeom>
          <a:solidFill>
            <a:schemeClr val="bg1"/>
          </a:solidFill>
        </p:spPr>
        <p:txBody>
          <a:bodyPr/>
          <a:lst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a:lstStyle>
          <a:p>
            <a:r>
              <a:rPr lang="en-GB" dirty="0">
                <a:latin typeface="Arial Black" panose="020B0A04020102020204" pitchFamily="34" charset="0"/>
              </a:rPr>
              <a:t>Introduction to a storm</a:t>
            </a:r>
          </a:p>
          <a:p>
            <a:r>
              <a:rPr lang="en-GB" sz="2600" b="1" dirty="0">
                <a:solidFill>
                  <a:schemeClr val="accent1"/>
                </a:solidFill>
                <a:ea typeface="+mn-ea"/>
              </a:rPr>
              <a:t>Impact on a town</a:t>
            </a:r>
          </a:p>
        </p:txBody>
      </p:sp>
    </p:spTree>
    <p:extLst>
      <p:ext uri="{BB962C8B-B14F-4D97-AF65-F5344CB8AC3E}">
        <p14:creationId xmlns:p14="http://schemas.microsoft.com/office/powerpoint/2010/main" val="1899581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a:xfrm>
            <a:off x="1117600" y="3054357"/>
            <a:ext cx="6605814" cy="1517643"/>
          </a:xfrm>
        </p:spPr>
        <p:txBody>
          <a:bodyPr/>
          <a:lstStyle/>
          <a:p>
            <a:r>
              <a:rPr lang="en-GB" dirty="0"/>
              <a:t>Individual Challenge</a:t>
            </a:r>
          </a:p>
        </p:txBody>
      </p:sp>
      <p:pic>
        <p:nvPicPr>
          <p:cNvPr id="2" name="Picture 1">
            <a:extLst>
              <a:ext uri="{FF2B5EF4-FFF2-40B4-BE49-F238E27FC236}">
                <a16:creationId xmlns:a16="http://schemas.microsoft.com/office/drawing/2014/main" id="{457CF665-5B61-0CB1-EB55-E7669AA0586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309106" y="4211779"/>
            <a:ext cx="1855747" cy="1855747"/>
          </a:xfrm>
          <a:prstGeom prst="rect">
            <a:avLst/>
          </a:prstGeom>
        </p:spPr>
      </p:pic>
    </p:spTree>
    <p:extLst>
      <p:ext uri="{BB962C8B-B14F-4D97-AF65-F5344CB8AC3E}">
        <p14:creationId xmlns:p14="http://schemas.microsoft.com/office/powerpoint/2010/main" val="894339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2E5DA7-863E-4CFA-9E72-FBC6F7E30FE6}"/>
              </a:ext>
            </a:extLst>
          </p:cNvPr>
          <p:cNvSpPr>
            <a:spLocks noGrp="1"/>
          </p:cNvSpPr>
          <p:nvPr>
            <p:ph type="title"/>
          </p:nvPr>
        </p:nvSpPr>
        <p:spPr>
          <a:xfrm>
            <a:off x="616514" y="204398"/>
            <a:ext cx="6559549" cy="1146048"/>
          </a:xfrm>
        </p:spPr>
        <p:txBody>
          <a:bodyPr>
            <a:normAutofit fontScale="90000"/>
          </a:bodyPr>
          <a:lstStyle/>
          <a:p>
            <a:r>
              <a:rPr lang="en-GB" dirty="0">
                <a:latin typeface="Arial Black" panose="020B0A04020102020204" pitchFamily="34" charset="0"/>
              </a:rPr>
              <a:t>Individual Challenge	</a:t>
            </a:r>
            <a:endParaRPr lang="en-GB" dirty="0"/>
          </a:p>
        </p:txBody>
      </p:sp>
      <p:sp>
        <p:nvSpPr>
          <p:cNvPr id="4" name="Text Placeholder 3">
            <a:extLst>
              <a:ext uri="{FF2B5EF4-FFF2-40B4-BE49-F238E27FC236}">
                <a16:creationId xmlns:a16="http://schemas.microsoft.com/office/drawing/2014/main" id="{0613B4D8-466F-3933-4599-244F650F3FFC}"/>
              </a:ext>
            </a:extLst>
          </p:cNvPr>
          <p:cNvSpPr>
            <a:spLocks noGrp="1"/>
          </p:cNvSpPr>
          <p:nvPr>
            <p:ph type="body" sz="quarter" idx="24"/>
          </p:nvPr>
        </p:nvSpPr>
        <p:spPr>
          <a:xfrm>
            <a:off x="645431" y="804906"/>
            <a:ext cx="14020798" cy="653900"/>
          </a:xfrm>
        </p:spPr>
        <p:txBody>
          <a:bodyPr/>
          <a:lstStyle/>
          <a:p>
            <a:r>
              <a:rPr lang="en-GB" sz="2800" dirty="0">
                <a:cs typeface="MV Boli" panose="02000500030200090000" pitchFamily="2" charset="0"/>
              </a:rPr>
              <a:t>Protecting a town</a:t>
            </a:r>
          </a:p>
          <a:p>
            <a:endParaRPr lang="en-GB" sz="2800" dirty="0">
              <a:effectLst/>
              <a:ea typeface="Calibri" panose="020F0502020204030204" pitchFamily="34" charset="0"/>
            </a:endParaRPr>
          </a:p>
          <a:p>
            <a:endParaRPr lang="en-GB" b="0" dirty="0"/>
          </a:p>
        </p:txBody>
      </p:sp>
      <p:sp>
        <p:nvSpPr>
          <p:cNvPr id="5" name="Footer Placeholder 4">
            <a:extLst>
              <a:ext uri="{FF2B5EF4-FFF2-40B4-BE49-F238E27FC236}">
                <a16:creationId xmlns:a16="http://schemas.microsoft.com/office/drawing/2014/main" id="{478BFF5B-1CC4-97FE-5035-981A6BBF96D1}"/>
              </a:ext>
            </a:extLst>
          </p:cNvPr>
          <p:cNvSpPr>
            <a:spLocks noGrp="1"/>
          </p:cNvSpPr>
          <p:nvPr>
            <p:ph type="ftr" sz="quarter" idx="3"/>
          </p:nvPr>
        </p:nvSpPr>
        <p:spPr/>
        <p:txBody>
          <a:bodyPr/>
          <a:lstStyle/>
          <a:p>
            <a:r>
              <a:rPr lang="en-GB" dirty="0"/>
              <a:t>STEM Education Programme - Storm Session</a:t>
            </a:r>
          </a:p>
        </p:txBody>
      </p:sp>
      <p:sp>
        <p:nvSpPr>
          <p:cNvPr id="11" name="TextBox 10">
            <a:extLst>
              <a:ext uri="{FF2B5EF4-FFF2-40B4-BE49-F238E27FC236}">
                <a16:creationId xmlns:a16="http://schemas.microsoft.com/office/drawing/2014/main" id="{32B67DD5-6C98-09DC-F44E-356CC57D90FC}"/>
              </a:ext>
            </a:extLst>
          </p:cNvPr>
          <p:cNvSpPr txBox="1"/>
          <p:nvPr/>
        </p:nvSpPr>
        <p:spPr>
          <a:xfrm>
            <a:off x="325870" y="1688994"/>
            <a:ext cx="5015518" cy="6117829"/>
          </a:xfrm>
          <a:prstGeom prst="rect">
            <a:avLst/>
          </a:prstGeom>
          <a:noFill/>
        </p:spPr>
        <p:txBody>
          <a:bodyPr wrap="square" rtlCol="0">
            <a:spAutoFit/>
          </a:bodyPr>
          <a:lstStyle/>
          <a:p>
            <a:pPr marL="990575" lvl="1" indent="-380990">
              <a:lnSpc>
                <a:spcPct val="150000"/>
              </a:lnSpc>
              <a:buFont typeface="Arial" panose="020B0604020202020204" pitchFamily="34" charset="0"/>
              <a:buChar char="•"/>
            </a:pPr>
            <a:r>
              <a:rPr lang="en-GB" sz="2400" dirty="0">
                <a:solidFill>
                  <a:srgbClr val="002D72"/>
                </a:solidFill>
                <a:latin typeface="+mj-lt"/>
                <a:cs typeface="Poppins" panose="00000500000000000000" pitchFamily="2" charset="0"/>
              </a:rPr>
              <a:t>What </a:t>
            </a:r>
            <a:r>
              <a:rPr lang="en-GB" sz="2400" b="1" dirty="0">
                <a:solidFill>
                  <a:srgbClr val="002D72"/>
                </a:solidFill>
                <a:latin typeface="+mj-lt"/>
                <a:cs typeface="Poppins" panose="00000500000000000000" pitchFamily="2" charset="0"/>
              </a:rPr>
              <a:t>five</a:t>
            </a:r>
            <a:r>
              <a:rPr lang="en-GB" sz="2400" dirty="0">
                <a:solidFill>
                  <a:srgbClr val="002D72"/>
                </a:solidFill>
                <a:latin typeface="+mj-lt"/>
                <a:cs typeface="Poppins" panose="00000500000000000000" pitchFamily="2" charset="0"/>
              </a:rPr>
              <a:t> things would you do to protect this town?</a:t>
            </a:r>
          </a:p>
          <a:p>
            <a:pPr marL="990575" lvl="1" indent="-380990">
              <a:lnSpc>
                <a:spcPct val="150000"/>
              </a:lnSpc>
              <a:buFont typeface="Arial" panose="020B0604020202020204" pitchFamily="34" charset="0"/>
              <a:buChar char="•"/>
            </a:pPr>
            <a:r>
              <a:rPr lang="en-GB" sz="2400" dirty="0">
                <a:solidFill>
                  <a:srgbClr val="002D72"/>
                </a:solidFill>
                <a:latin typeface="+mj-lt"/>
                <a:cs typeface="Poppins" panose="00000500000000000000" pitchFamily="2" charset="0"/>
              </a:rPr>
              <a:t>Use the information on your worksheet to decide the </a:t>
            </a:r>
            <a:r>
              <a:rPr lang="en-GB" sz="2400" b="1" dirty="0">
                <a:solidFill>
                  <a:srgbClr val="002D72"/>
                </a:solidFill>
                <a:latin typeface="+mj-lt"/>
                <a:cs typeface="Poppins" panose="00000500000000000000" pitchFamily="2" charset="0"/>
              </a:rPr>
              <a:t>5</a:t>
            </a:r>
            <a:r>
              <a:rPr lang="en-GB" sz="2400" dirty="0">
                <a:solidFill>
                  <a:srgbClr val="002D72"/>
                </a:solidFill>
                <a:latin typeface="+mj-lt"/>
                <a:cs typeface="Poppins" panose="00000500000000000000" pitchFamily="2" charset="0"/>
              </a:rPr>
              <a:t> </a:t>
            </a:r>
            <a:r>
              <a:rPr lang="en-GB" sz="2400" b="1" dirty="0">
                <a:solidFill>
                  <a:srgbClr val="002D72"/>
                </a:solidFill>
                <a:latin typeface="+mj-lt"/>
                <a:cs typeface="Poppins" panose="00000500000000000000" pitchFamily="2" charset="0"/>
              </a:rPr>
              <a:t>key steps </a:t>
            </a:r>
            <a:r>
              <a:rPr lang="en-GB" sz="2400" dirty="0">
                <a:solidFill>
                  <a:srgbClr val="002D72"/>
                </a:solidFill>
                <a:latin typeface="+mj-lt"/>
                <a:cs typeface="Poppins" panose="00000500000000000000" pitchFamily="2" charset="0"/>
              </a:rPr>
              <a:t>you would take to protect this city after a storm has just hit. </a:t>
            </a:r>
          </a:p>
          <a:p>
            <a:pPr marL="990575" lvl="1" indent="-380990">
              <a:lnSpc>
                <a:spcPct val="150000"/>
              </a:lnSpc>
              <a:buFont typeface="Arial" panose="020B0604020202020204" pitchFamily="34" charset="0"/>
              <a:buChar char="•"/>
            </a:pPr>
            <a:r>
              <a:rPr lang="en-GB" sz="2400" dirty="0">
                <a:solidFill>
                  <a:srgbClr val="002D72"/>
                </a:solidFill>
                <a:latin typeface="+mj-lt"/>
                <a:cs typeface="Poppins" panose="00000500000000000000" pitchFamily="2" charset="0"/>
              </a:rPr>
              <a:t>You have </a:t>
            </a:r>
            <a:r>
              <a:rPr lang="en-GB" sz="2400" b="1" dirty="0">
                <a:solidFill>
                  <a:srgbClr val="002D72"/>
                </a:solidFill>
                <a:latin typeface="+mj-lt"/>
                <a:cs typeface="Poppins" panose="00000500000000000000" pitchFamily="2" charset="0"/>
              </a:rPr>
              <a:t>5 minutes </a:t>
            </a:r>
            <a:r>
              <a:rPr lang="en-GB" sz="2400" dirty="0">
                <a:solidFill>
                  <a:srgbClr val="002D72"/>
                </a:solidFill>
                <a:latin typeface="+mj-lt"/>
                <a:cs typeface="Poppins" panose="00000500000000000000" pitchFamily="2" charset="0"/>
              </a:rPr>
              <a:t>to decide! For every minute you take, around £500 penalty is received. </a:t>
            </a:r>
          </a:p>
        </p:txBody>
      </p:sp>
      <p:grpSp>
        <p:nvGrpSpPr>
          <p:cNvPr id="10" name="Group 9">
            <a:extLst>
              <a:ext uri="{FF2B5EF4-FFF2-40B4-BE49-F238E27FC236}">
                <a16:creationId xmlns:a16="http://schemas.microsoft.com/office/drawing/2014/main" id="{78FD33CD-F006-B383-5AEB-72E461DE4148}"/>
              </a:ext>
            </a:extLst>
          </p:cNvPr>
          <p:cNvGrpSpPr/>
          <p:nvPr/>
        </p:nvGrpSpPr>
        <p:grpSpPr>
          <a:xfrm>
            <a:off x="5163403" y="1696262"/>
            <a:ext cx="10227193" cy="6136673"/>
            <a:chOff x="1007971" y="67910"/>
            <a:chExt cx="10276340" cy="6790090"/>
          </a:xfrm>
        </p:grpSpPr>
        <p:grpSp>
          <p:nvGrpSpPr>
            <p:cNvPr id="12" name="Group 11">
              <a:extLst>
                <a:ext uri="{FF2B5EF4-FFF2-40B4-BE49-F238E27FC236}">
                  <a16:creationId xmlns:a16="http://schemas.microsoft.com/office/drawing/2014/main" id="{7E894EC3-2558-7C97-6781-B0414FB0F906}"/>
                </a:ext>
              </a:extLst>
            </p:cNvPr>
            <p:cNvGrpSpPr/>
            <p:nvPr/>
          </p:nvGrpSpPr>
          <p:grpSpPr>
            <a:xfrm>
              <a:off x="1007971" y="67910"/>
              <a:ext cx="10176058" cy="6790090"/>
              <a:chOff x="804101" y="1498600"/>
              <a:chExt cx="10176058" cy="6790090"/>
            </a:xfrm>
          </p:grpSpPr>
          <p:pic>
            <p:nvPicPr>
              <p:cNvPr id="14" name="Picture 13">
                <a:extLst>
                  <a:ext uri="{FF2B5EF4-FFF2-40B4-BE49-F238E27FC236}">
                    <a16:creationId xmlns:a16="http://schemas.microsoft.com/office/drawing/2014/main" id="{CEC4CA4F-1590-DF82-16EC-E21D3673E3C9}"/>
                  </a:ext>
                </a:extLst>
              </p:cNvPr>
              <p:cNvPicPr>
                <a:picLocks noChangeAspect="1"/>
              </p:cNvPicPr>
              <p:nvPr/>
            </p:nvPicPr>
            <p:blipFill>
              <a:blip r:embed="rId3"/>
              <a:stretch>
                <a:fillRect/>
              </a:stretch>
            </p:blipFill>
            <p:spPr>
              <a:xfrm>
                <a:off x="804101" y="1498600"/>
                <a:ext cx="10176058" cy="6790090"/>
              </a:xfrm>
              <a:prstGeom prst="rect">
                <a:avLst/>
              </a:prstGeom>
            </p:spPr>
          </p:pic>
          <p:sp>
            <p:nvSpPr>
              <p:cNvPr id="15" name="Rectangle 14">
                <a:extLst>
                  <a:ext uri="{FF2B5EF4-FFF2-40B4-BE49-F238E27FC236}">
                    <a16:creationId xmlns:a16="http://schemas.microsoft.com/office/drawing/2014/main" id="{54BD944B-FEC9-5A74-A0A7-2D8970487186}"/>
                  </a:ext>
                </a:extLst>
              </p:cNvPr>
              <p:cNvSpPr/>
              <p:nvPr/>
            </p:nvSpPr>
            <p:spPr>
              <a:xfrm>
                <a:off x="9539665" y="1498600"/>
                <a:ext cx="144049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3" name="Rectangle 12">
              <a:extLst>
                <a:ext uri="{FF2B5EF4-FFF2-40B4-BE49-F238E27FC236}">
                  <a16:creationId xmlns:a16="http://schemas.microsoft.com/office/drawing/2014/main" id="{26752378-7A7A-57F5-8774-C733D457AD16}"/>
                </a:ext>
              </a:extLst>
            </p:cNvPr>
            <p:cNvSpPr/>
            <p:nvPr/>
          </p:nvSpPr>
          <p:spPr>
            <a:xfrm>
              <a:off x="11083746" y="433035"/>
              <a:ext cx="200565" cy="64249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pic>
        <p:nvPicPr>
          <p:cNvPr id="16" name="Picture 15">
            <a:extLst>
              <a:ext uri="{FF2B5EF4-FFF2-40B4-BE49-F238E27FC236}">
                <a16:creationId xmlns:a16="http://schemas.microsoft.com/office/drawing/2014/main" id="{61490B9F-50A0-8BDD-5E80-C69C7AE049C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3895152" y="152786"/>
            <a:ext cx="1941447" cy="1941447"/>
          </a:xfrm>
          <a:prstGeom prst="rect">
            <a:avLst/>
          </a:prstGeom>
        </p:spPr>
      </p:pic>
      <p:sp>
        <p:nvSpPr>
          <p:cNvPr id="2" name="TextBox 1">
            <a:extLst>
              <a:ext uri="{FF2B5EF4-FFF2-40B4-BE49-F238E27FC236}">
                <a16:creationId xmlns:a16="http://schemas.microsoft.com/office/drawing/2014/main" id="{26C173F5-81DF-9089-E883-28A4FA1C8AA3}"/>
              </a:ext>
            </a:extLst>
          </p:cNvPr>
          <p:cNvSpPr txBox="1"/>
          <p:nvPr/>
        </p:nvSpPr>
        <p:spPr>
          <a:xfrm>
            <a:off x="7138615" y="211666"/>
            <a:ext cx="6276770" cy="1477328"/>
          </a:xfrm>
          <a:prstGeom prst="rect">
            <a:avLst/>
          </a:prstGeom>
          <a:noFill/>
        </p:spPr>
        <p:txBody>
          <a:bodyPr wrap="square" rtlCol="0">
            <a:spAutoFit/>
          </a:bodyPr>
          <a:lstStyle/>
          <a:p>
            <a:pPr algn="ctr"/>
            <a:r>
              <a:rPr lang="en-GB" sz="1800" b="1" dirty="0">
                <a:solidFill>
                  <a:schemeClr val="accent3"/>
                </a:solidFill>
                <a:effectLst/>
                <a:latin typeface="Arial Black" panose="020B0A04020102020204" pitchFamily="34" charset="0"/>
                <a:ea typeface="Open Sans Light" panose="020B0306030504020204" pitchFamily="34" charset="0"/>
              </a:rPr>
              <a:t>A town of 2000 homes (8000 people) has just been hit by a storm. Power is down. What would your priority steps be to fix the network and minimise risks to population? </a:t>
            </a:r>
          </a:p>
          <a:p>
            <a:pPr algn="ctr"/>
            <a:endParaRPr lang="en-GB" b="1" dirty="0">
              <a:solidFill>
                <a:schemeClr val="accent3"/>
              </a:solidFill>
              <a:latin typeface="Arial Black" panose="020B0A04020102020204" pitchFamily="34" charset="0"/>
            </a:endParaRPr>
          </a:p>
        </p:txBody>
      </p:sp>
    </p:spTree>
    <p:extLst>
      <p:ext uri="{BB962C8B-B14F-4D97-AF65-F5344CB8AC3E}">
        <p14:creationId xmlns:p14="http://schemas.microsoft.com/office/powerpoint/2010/main" val="19736520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Team Challenge</a:t>
            </a:r>
          </a:p>
        </p:txBody>
      </p:sp>
      <p:pic>
        <p:nvPicPr>
          <p:cNvPr id="3" name="Picture 2">
            <a:extLst>
              <a:ext uri="{FF2B5EF4-FFF2-40B4-BE49-F238E27FC236}">
                <a16:creationId xmlns:a16="http://schemas.microsoft.com/office/drawing/2014/main" id="{5CD843AC-9801-8DE5-EB2A-25FE59DFFA6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42382" y="4164130"/>
            <a:ext cx="2058796" cy="2058796"/>
          </a:xfrm>
          <a:prstGeom prst="rect">
            <a:avLst/>
          </a:prstGeom>
        </p:spPr>
      </p:pic>
    </p:spTree>
    <p:extLst>
      <p:ext uri="{BB962C8B-B14F-4D97-AF65-F5344CB8AC3E}">
        <p14:creationId xmlns:p14="http://schemas.microsoft.com/office/powerpoint/2010/main" val="4124693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682841" y="260448"/>
            <a:ext cx="7200900" cy="944191"/>
          </a:xfrm>
          <a:prstGeom prst="rect">
            <a:avLst/>
          </a:prstGeom>
        </p:spPr>
        <p:txBody>
          <a:bodyPr vert="horz" lIns="121920" tIns="60960" rIns="121920" bIns="6096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defRPr/>
            </a:pPr>
            <a:r>
              <a:rPr lang="en-GB" sz="4000" dirty="0">
                <a:solidFill>
                  <a:srgbClr val="002D72"/>
                </a:solidFill>
                <a:latin typeface="Arial Black" panose="020B0A04020102020204" pitchFamily="34" charset="0"/>
                <a:cs typeface="Poppins SemiBold" panose="00000700000000000000" pitchFamily="2" charset="0"/>
              </a:rPr>
              <a:t>Team Challenge</a:t>
            </a:r>
          </a:p>
          <a:p>
            <a:pPr algn="l">
              <a:defRPr/>
            </a:pPr>
            <a:r>
              <a:rPr lang="en-GB" sz="2800" dirty="0">
                <a:solidFill>
                  <a:schemeClr val="accent1"/>
                </a:solidFill>
                <a:latin typeface="Arial Black" panose="020B0A04020102020204" pitchFamily="34" charset="0"/>
                <a:cs typeface="Poppins SemiBold" panose="00000700000000000000" pitchFamily="2" charset="0"/>
              </a:rPr>
              <a:t>Protecting a town</a:t>
            </a:r>
          </a:p>
        </p:txBody>
      </p:sp>
      <p:sp>
        <p:nvSpPr>
          <p:cNvPr id="2" name="Rectangle 1">
            <a:extLst>
              <a:ext uri="{FF2B5EF4-FFF2-40B4-BE49-F238E27FC236}">
                <a16:creationId xmlns:a16="http://schemas.microsoft.com/office/drawing/2014/main" id="{BB31775C-36B8-4893-93C9-F70F28296E65}"/>
              </a:ext>
            </a:extLst>
          </p:cNvPr>
          <p:cNvSpPr/>
          <p:nvPr/>
        </p:nvSpPr>
        <p:spPr>
          <a:xfrm>
            <a:off x="7320241" y="481708"/>
            <a:ext cx="3469722" cy="16839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3" name="TextBox 2">
            <a:extLst>
              <a:ext uri="{FF2B5EF4-FFF2-40B4-BE49-F238E27FC236}">
                <a16:creationId xmlns:a16="http://schemas.microsoft.com/office/drawing/2014/main" id="{5A140718-6D94-414C-B474-EC7A7A6DD11B}"/>
              </a:ext>
            </a:extLst>
          </p:cNvPr>
          <p:cNvSpPr txBox="1"/>
          <p:nvPr/>
        </p:nvSpPr>
        <p:spPr>
          <a:xfrm>
            <a:off x="8032031" y="748353"/>
            <a:ext cx="3188672" cy="420564"/>
          </a:xfrm>
          <a:prstGeom prst="rect">
            <a:avLst/>
          </a:prstGeom>
          <a:noFill/>
        </p:spPr>
        <p:txBody>
          <a:bodyPr wrap="square" rtlCol="0">
            <a:spAutoFit/>
          </a:bodyPr>
          <a:lstStyle/>
          <a:p>
            <a:r>
              <a:rPr lang="en-GB" sz="2133" b="1" dirty="0">
                <a:solidFill>
                  <a:srgbClr val="002D72"/>
                </a:solidFill>
                <a:latin typeface="+mj-lt"/>
                <a:cs typeface="Poppins" panose="00000500000000000000" pitchFamily="2" charset="0"/>
              </a:rPr>
              <a:t>60MPH winds</a:t>
            </a:r>
          </a:p>
        </p:txBody>
      </p:sp>
      <p:pic>
        <p:nvPicPr>
          <p:cNvPr id="7" name="Picture 6" descr="Icon&#10;&#10;Description automatically generated">
            <a:extLst>
              <a:ext uri="{FF2B5EF4-FFF2-40B4-BE49-F238E27FC236}">
                <a16:creationId xmlns:a16="http://schemas.microsoft.com/office/drawing/2014/main" id="{408B5D8F-FB5C-4BC1-90D5-7B1D78D7454E}"/>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542535" y="712196"/>
            <a:ext cx="492443" cy="492443"/>
          </a:xfrm>
          <a:prstGeom prst="rect">
            <a:avLst/>
          </a:prstGeom>
        </p:spPr>
      </p:pic>
      <p:sp>
        <p:nvSpPr>
          <p:cNvPr id="11" name="TextBox 10">
            <a:extLst>
              <a:ext uri="{FF2B5EF4-FFF2-40B4-BE49-F238E27FC236}">
                <a16:creationId xmlns:a16="http://schemas.microsoft.com/office/drawing/2014/main" id="{232916E3-C5CA-4E2F-8044-C63A15F61F78}"/>
              </a:ext>
            </a:extLst>
          </p:cNvPr>
          <p:cNvSpPr txBox="1"/>
          <p:nvPr/>
        </p:nvSpPr>
        <p:spPr>
          <a:xfrm>
            <a:off x="8032031" y="1403795"/>
            <a:ext cx="3188672" cy="420564"/>
          </a:xfrm>
          <a:prstGeom prst="rect">
            <a:avLst/>
          </a:prstGeom>
          <a:noFill/>
        </p:spPr>
        <p:txBody>
          <a:bodyPr wrap="square" rtlCol="0">
            <a:spAutoFit/>
          </a:bodyPr>
          <a:lstStyle/>
          <a:p>
            <a:r>
              <a:rPr lang="en-GB" sz="2133" b="1" dirty="0">
                <a:solidFill>
                  <a:srgbClr val="002D72"/>
                </a:solidFill>
                <a:latin typeface="+mj-lt"/>
                <a:cs typeface="Poppins" panose="00000500000000000000" pitchFamily="2" charset="0"/>
              </a:rPr>
              <a:t>Possible heavy rain</a:t>
            </a:r>
          </a:p>
        </p:txBody>
      </p:sp>
      <p:pic>
        <p:nvPicPr>
          <p:cNvPr id="13" name="Picture 12" descr="Icon&#10;&#10;Description automatically generated">
            <a:extLst>
              <a:ext uri="{FF2B5EF4-FFF2-40B4-BE49-F238E27FC236}">
                <a16:creationId xmlns:a16="http://schemas.microsoft.com/office/drawing/2014/main" id="{6E1D3DCE-9DC4-4C0C-AB3C-900E693615F0}"/>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542535" y="1367637"/>
            <a:ext cx="492443" cy="492443"/>
          </a:xfrm>
          <a:prstGeom prst="rect">
            <a:avLst/>
          </a:prstGeom>
        </p:spPr>
      </p:pic>
      <p:pic>
        <p:nvPicPr>
          <p:cNvPr id="21" name="Picture 20">
            <a:extLst>
              <a:ext uri="{FF2B5EF4-FFF2-40B4-BE49-F238E27FC236}">
                <a16:creationId xmlns:a16="http://schemas.microsoft.com/office/drawing/2014/main" id="{27F919DB-5802-462D-8411-1EE7BCD80C46}"/>
              </a:ext>
            </a:extLst>
          </p:cNvPr>
          <p:cNvPicPr>
            <a:picLocks noChangeAspect="1"/>
          </p:cNvPicPr>
          <p:nvPr/>
        </p:nvPicPr>
        <p:blipFill rotWithShape="1">
          <a:blip r:embed="rId5"/>
          <a:srcRect b="12571"/>
          <a:stretch/>
        </p:blipFill>
        <p:spPr>
          <a:xfrm>
            <a:off x="7355381" y="2458545"/>
            <a:ext cx="7218075" cy="5393556"/>
          </a:xfrm>
          <a:prstGeom prst="rect">
            <a:avLst/>
          </a:prstGeom>
        </p:spPr>
      </p:pic>
      <p:sp>
        <p:nvSpPr>
          <p:cNvPr id="22" name="Oval 21">
            <a:extLst>
              <a:ext uri="{FF2B5EF4-FFF2-40B4-BE49-F238E27FC236}">
                <a16:creationId xmlns:a16="http://schemas.microsoft.com/office/drawing/2014/main" id="{ADBE69F6-E100-44F5-A133-4A2179316B15}"/>
              </a:ext>
            </a:extLst>
          </p:cNvPr>
          <p:cNvSpPr/>
          <p:nvPr/>
        </p:nvSpPr>
        <p:spPr>
          <a:xfrm>
            <a:off x="11061510" y="6938008"/>
            <a:ext cx="770759" cy="504496"/>
          </a:xfrm>
          <a:prstGeom prst="ellipse">
            <a:avLst/>
          </a:prstGeom>
          <a:solidFill>
            <a:schemeClr val="accent2">
              <a:alpha val="46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aphicFrame>
        <p:nvGraphicFramePr>
          <p:cNvPr id="28" name="Diagram 27">
            <a:extLst>
              <a:ext uri="{FF2B5EF4-FFF2-40B4-BE49-F238E27FC236}">
                <a16:creationId xmlns:a16="http://schemas.microsoft.com/office/drawing/2014/main" id="{E045A074-8004-46A1-B736-243E962E6D41}"/>
              </a:ext>
            </a:extLst>
          </p:cNvPr>
          <p:cNvGraphicFramePr/>
          <p:nvPr>
            <p:extLst>
              <p:ext uri="{D42A27DB-BD31-4B8C-83A1-F6EECF244321}">
                <p14:modId xmlns:p14="http://schemas.microsoft.com/office/powerpoint/2010/main" val="4166041082"/>
              </p:ext>
            </p:extLst>
          </p:nvPr>
        </p:nvGraphicFramePr>
        <p:xfrm>
          <a:off x="8144032" y="2674007"/>
          <a:ext cx="5640775" cy="422761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6" name="Picture 5">
            <a:extLst>
              <a:ext uri="{FF2B5EF4-FFF2-40B4-BE49-F238E27FC236}">
                <a16:creationId xmlns:a16="http://schemas.microsoft.com/office/drawing/2014/main" id="{51BAF819-350B-22CB-B53B-B69639020C83}"/>
              </a:ext>
            </a:extLst>
          </p:cNvPr>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32269" y="352942"/>
            <a:ext cx="1902628" cy="1902628"/>
          </a:xfrm>
          <a:prstGeom prst="rect">
            <a:avLst/>
          </a:prstGeom>
        </p:spPr>
      </p:pic>
      <p:sp>
        <p:nvSpPr>
          <p:cNvPr id="8" name="TextBox 7">
            <a:extLst>
              <a:ext uri="{FF2B5EF4-FFF2-40B4-BE49-F238E27FC236}">
                <a16:creationId xmlns:a16="http://schemas.microsoft.com/office/drawing/2014/main" id="{E30F0919-F8E1-9A5F-CF65-148A8807E4B4}"/>
              </a:ext>
            </a:extLst>
          </p:cNvPr>
          <p:cNvSpPr txBox="1"/>
          <p:nvPr/>
        </p:nvSpPr>
        <p:spPr>
          <a:xfrm>
            <a:off x="714812" y="1448068"/>
            <a:ext cx="5239323" cy="6340197"/>
          </a:xfrm>
          <a:prstGeom prst="rect">
            <a:avLst/>
          </a:prstGeom>
          <a:noFill/>
        </p:spPr>
        <p:txBody>
          <a:bodyPr wrap="square" rtlCol="0">
            <a:spAutoFit/>
          </a:bodyPr>
          <a:lstStyle/>
          <a:p>
            <a:r>
              <a:rPr lang="en-GB" sz="2200" b="1" dirty="0">
                <a:solidFill>
                  <a:schemeClr val="accent3"/>
                </a:solidFill>
                <a:latin typeface="+mj-lt"/>
              </a:rPr>
              <a:t>Each member of your team has a specific responsibility to help prepare Winchester for an incoming storm!</a:t>
            </a:r>
          </a:p>
          <a:p>
            <a:endParaRPr lang="en-GB" sz="2000" dirty="0">
              <a:solidFill>
                <a:srgbClr val="002060"/>
              </a:solidFill>
              <a:latin typeface="+mj-lt"/>
              <a:cs typeface="Poppins" panose="00000500000000000000" pitchFamily="2" charset="0"/>
            </a:endParaRPr>
          </a:p>
          <a:p>
            <a:pPr marL="990575" lvl="1" indent="-380990">
              <a:buFont typeface="Arial" panose="020B0604020202020204" pitchFamily="34" charset="0"/>
              <a:buChar char="•"/>
            </a:pPr>
            <a:r>
              <a:rPr lang="en-GB" sz="2000" dirty="0">
                <a:solidFill>
                  <a:srgbClr val="002060"/>
                </a:solidFill>
                <a:latin typeface="+mj-lt"/>
                <a:cs typeface="Poppins" panose="00000500000000000000" pitchFamily="2" charset="0"/>
              </a:rPr>
              <a:t>Assign each member of your team to a responsibility </a:t>
            </a:r>
          </a:p>
          <a:p>
            <a:pPr marL="990575" lvl="1" indent="-380990">
              <a:buFont typeface="Arial" panose="020B0604020202020204" pitchFamily="34" charset="0"/>
              <a:buChar char="•"/>
            </a:pPr>
            <a:r>
              <a:rPr lang="en-GB" sz="2000" dirty="0">
                <a:solidFill>
                  <a:srgbClr val="002060"/>
                </a:solidFill>
                <a:latin typeface="+mj-lt"/>
                <a:cs typeface="Poppins" panose="00000500000000000000" pitchFamily="2" charset="0"/>
              </a:rPr>
              <a:t>Use your handouts to help you and your A3 paper for </a:t>
            </a:r>
            <a:r>
              <a:rPr lang="en-GB" sz="2000" dirty="0" err="1">
                <a:solidFill>
                  <a:srgbClr val="002060"/>
                </a:solidFill>
                <a:latin typeface="+mj-lt"/>
                <a:cs typeface="Poppins" panose="00000500000000000000" pitchFamily="2" charset="0"/>
              </a:rPr>
              <a:t>mindmapping</a:t>
            </a:r>
            <a:endParaRPr lang="en-GB" sz="2000" dirty="0">
              <a:solidFill>
                <a:srgbClr val="002060"/>
              </a:solidFill>
              <a:latin typeface="+mj-lt"/>
              <a:cs typeface="Poppins" panose="00000500000000000000" pitchFamily="2" charset="0"/>
            </a:endParaRPr>
          </a:p>
          <a:p>
            <a:pPr marL="990575" lvl="1" indent="-380990">
              <a:buFont typeface="Arial" panose="020B0604020202020204" pitchFamily="34" charset="0"/>
              <a:buChar char="•"/>
            </a:pPr>
            <a:r>
              <a:rPr lang="en-GB" sz="2000" dirty="0">
                <a:solidFill>
                  <a:srgbClr val="002060"/>
                </a:solidFill>
                <a:latin typeface="+mj-lt"/>
                <a:cs typeface="Poppins" panose="00000500000000000000" pitchFamily="2" charset="0"/>
              </a:rPr>
              <a:t>You have </a:t>
            </a:r>
            <a:r>
              <a:rPr lang="en-GB" sz="2000" b="1" dirty="0">
                <a:solidFill>
                  <a:srgbClr val="002060"/>
                </a:solidFill>
                <a:latin typeface="+mj-lt"/>
                <a:cs typeface="Poppins" panose="00000500000000000000" pitchFamily="2" charset="0"/>
              </a:rPr>
              <a:t>20 mins </a:t>
            </a:r>
            <a:r>
              <a:rPr lang="en-GB" sz="2000" dirty="0">
                <a:solidFill>
                  <a:srgbClr val="002060"/>
                </a:solidFill>
                <a:latin typeface="+mj-lt"/>
                <a:cs typeface="Poppins" panose="00000500000000000000" pitchFamily="2" charset="0"/>
              </a:rPr>
              <a:t>total preparation time</a:t>
            </a:r>
          </a:p>
          <a:p>
            <a:pPr marL="1447775" lvl="2" indent="-380990">
              <a:buFont typeface="Arial" panose="020B0604020202020204" pitchFamily="34" charset="0"/>
              <a:buChar char="•"/>
            </a:pPr>
            <a:r>
              <a:rPr lang="en-GB" sz="2000" dirty="0">
                <a:solidFill>
                  <a:srgbClr val="002060"/>
                </a:solidFill>
                <a:latin typeface="+mj-lt"/>
                <a:cs typeface="Poppins" panose="00000500000000000000" pitchFamily="2" charset="0"/>
              </a:rPr>
              <a:t>First </a:t>
            </a:r>
            <a:r>
              <a:rPr lang="en-GB" sz="2000" b="1" dirty="0">
                <a:solidFill>
                  <a:srgbClr val="002060"/>
                </a:solidFill>
                <a:latin typeface="+mj-lt"/>
                <a:cs typeface="Poppins" panose="00000500000000000000" pitchFamily="2" charset="0"/>
              </a:rPr>
              <a:t>10 mins</a:t>
            </a:r>
            <a:r>
              <a:rPr lang="en-GB" sz="2000" dirty="0">
                <a:solidFill>
                  <a:srgbClr val="002060"/>
                </a:solidFill>
                <a:latin typeface="+mj-lt"/>
                <a:cs typeface="Poppins" panose="00000500000000000000" pitchFamily="2" charset="0"/>
              </a:rPr>
              <a:t>: individually work out your specific response to your area of concern</a:t>
            </a:r>
          </a:p>
          <a:p>
            <a:pPr marL="1447775" lvl="2" indent="-380990">
              <a:buFont typeface="Arial" panose="020B0604020202020204" pitchFamily="34" charset="0"/>
              <a:buChar char="•"/>
            </a:pPr>
            <a:r>
              <a:rPr lang="en-GB" sz="2000" dirty="0">
                <a:solidFill>
                  <a:srgbClr val="002060"/>
                </a:solidFill>
                <a:latin typeface="+mj-lt"/>
                <a:cs typeface="Poppins" panose="00000500000000000000" pitchFamily="2" charset="0"/>
              </a:rPr>
              <a:t>Second </a:t>
            </a:r>
            <a:r>
              <a:rPr lang="en-GB" sz="2000" b="1" dirty="0">
                <a:solidFill>
                  <a:srgbClr val="002060"/>
                </a:solidFill>
                <a:latin typeface="+mj-lt"/>
                <a:cs typeface="Poppins" panose="00000500000000000000" pitchFamily="2" charset="0"/>
              </a:rPr>
              <a:t>10 mins</a:t>
            </a:r>
            <a:r>
              <a:rPr lang="en-GB" sz="2000" dirty="0">
                <a:solidFill>
                  <a:srgbClr val="002060"/>
                </a:solidFill>
                <a:latin typeface="+mj-lt"/>
                <a:cs typeface="Poppins" panose="00000500000000000000" pitchFamily="2" charset="0"/>
              </a:rPr>
              <a:t>: work out as a team the ten key actions you will take to protect Winchester against storm damage</a:t>
            </a:r>
          </a:p>
          <a:p>
            <a:pPr marL="990575" lvl="1" indent="-380990">
              <a:buFont typeface="Arial" panose="020B0604020202020204" pitchFamily="34" charset="0"/>
              <a:buChar char="•"/>
            </a:pPr>
            <a:r>
              <a:rPr lang="en-GB" sz="2000" dirty="0">
                <a:solidFill>
                  <a:srgbClr val="002060"/>
                </a:solidFill>
                <a:latin typeface="+mj-lt"/>
                <a:cs typeface="Poppins" panose="00000500000000000000" pitchFamily="2" charset="0"/>
              </a:rPr>
              <a:t>Present your </a:t>
            </a:r>
            <a:r>
              <a:rPr lang="en-GB" sz="2000" b="1" dirty="0">
                <a:solidFill>
                  <a:srgbClr val="002060"/>
                </a:solidFill>
                <a:latin typeface="+mj-lt"/>
                <a:cs typeface="Poppins" panose="00000500000000000000" pitchFamily="2" charset="0"/>
              </a:rPr>
              <a:t>ten step action plan </a:t>
            </a:r>
            <a:r>
              <a:rPr lang="en-GB" sz="2000" dirty="0">
                <a:solidFill>
                  <a:srgbClr val="002060"/>
                </a:solidFill>
                <a:latin typeface="+mj-lt"/>
                <a:cs typeface="Poppins" panose="00000500000000000000" pitchFamily="2" charset="0"/>
              </a:rPr>
              <a:t>to the rest of the class </a:t>
            </a:r>
          </a:p>
          <a:p>
            <a:pPr marL="380990" indent="-380990">
              <a:buFont typeface="Arial" panose="020B0604020202020204" pitchFamily="34" charset="0"/>
              <a:buChar char="•"/>
            </a:pPr>
            <a:endParaRPr lang="en-GB" sz="2000" dirty="0">
              <a:solidFill>
                <a:srgbClr val="002060"/>
              </a:solidFill>
              <a:latin typeface="+mj-lt"/>
              <a:cs typeface="Poppins" panose="00000500000000000000" pitchFamily="2" charset="0"/>
            </a:endParaRPr>
          </a:p>
        </p:txBody>
      </p:sp>
      <p:pic>
        <p:nvPicPr>
          <p:cNvPr id="10" name="Picture 9">
            <a:extLst>
              <a:ext uri="{FF2B5EF4-FFF2-40B4-BE49-F238E27FC236}">
                <a16:creationId xmlns:a16="http://schemas.microsoft.com/office/drawing/2014/main" id="{0665CDA2-7A2A-8CBC-7799-71DF817CAE4D}"/>
              </a:ext>
            </a:extLst>
          </p:cNvPr>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3181906" y="352942"/>
            <a:ext cx="1941447" cy="1941447"/>
          </a:xfrm>
          <a:prstGeom prst="rect">
            <a:avLst/>
          </a:prstGeom>
        </p:spPr>
      </p:pic>
      <p:sp>
        <p:nvSpPr>
          <p:cNvPr id="12" name="Footer Placeholder 11">
            <a:extLst>
              <a:ext uri="{FF2B5EF4-FFF2-40B4-BE49-F238E27FC236}">
                <a16:creationId xmlns:a16="http://schemas.microsoft.com/office/drawing/2014/main" id="{86DA2F68-C7DB-7B9A-A385-AB90DA78EF67}"/>
              </a:ext>
            </a:extLst>
          </p:cNvPr>
          <p:cNvSpPr>
            <a:spLocks noGrp="1"/>
          </p:cNvSpPr>
          <p:nvPr>
            <p:ph type="ftr" sz="quarter" idx="11"/>
          </p:nvPr>
        </p:nvSpPr>
        <p:spPr/>
        <p:txBody>
          <a:bodyPr/>
          <a:lstStyle/>
          <a:p>
            <a:r>
              <a:rPr lang="en-GB"/>
              <a:t>STEM Education Programme - Storm Session</a:t>
            </a:r>
          </a:p>
        </p:txBody>
      </p:sp>
    </p:spTree>
    <p:extLst>
      <p:ext uri="{BB962C8B-B14F-4D97-AF65-F5344CB8AC3E}">
        <p14:creationId xmlns:p14="http://schemas.microsoft.com/office/powerpoint/2010/main" val="2250378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Graphic spid="28"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391BCA-7A65-D397-9726-18F86430899B}"/>
              </a:ext>
            </a:extLst>
          </p:cNvPr>
          <p:cNvSpPr>
            <a:spLocks noGrp="1"/>
          </p:cNvSpPr>
          <p:nvPr>
            <p:ph type="body" sz="quarter" idx="13"/>
          </p:nvPr>
        </p:nvSpPr>
        <p:spPr>
          <a:xfrm>
            <a:off x="5306880" y="3741437"/>
            <a:ext cx="5642240" cy="1138612"/>
          </a:xfrm>
        </p:spPr>
        <p:txBody>
          <a:bodyPr>
            <a:normAutofit fontScale="47500" lnSpcReduction="20000"/>
          </a:bodyPr>
          <a:lstStyle/>
          <a:p>
            <a:r>
              <a:rPr lang="en-GB" dirty="0"/>
              <a:t>Team Presentations</a:t>
            </a:r>
          </a:p>
          <a:p>
            <a:endParaRPr lang="en-GB" dirty="0"/>
          </a:p>
        </p:txBody>
      </p:sp>
      <p:sp>
        <p:nvSpPr>
          <p:cNvPr id="3" name="Footer Placeholder 2">
            <a:extLst>
              <a:ext uri="{FF2B5EF4-FFF2-40B4-BE49-F238E27FC236}">
                <a16:creationId xmlns:a16="http://schemas.microsoft.com/office/drawing/2014/main" id="{467627B0-A9F2-CC23-E55A-B6FF0182D55F}"/>
              </a:ext>
            </a:extLst>
          </p:cNvPr>
          <p:cNvSpPr>
            <a:spLocks noGrp="1"/>
          </p:cNvSpPr>
          <p:nvPr>
            <p:ph type="ftr" sz="quarter" idx="3"/>
          </p:nvPr>
        </p:nvSpPr>
        <p:spPr/>
        <p:txBody>
          <a:bodyPr/>
          <a:lstStyle/>
          <a:p>
            <a:r>
              <a:rPr lang="en-GB"/>
              <a:t>STEM Education Programme - Storm Session</a:t>
            </a:r>
            <a:endParaRPr lang="en-GB" dirty="0"/>
          </a:p>
        </p:txBody>
      </p:sp>
      <p:pic>
        <p:nvPicPr>
          <p:cNvPr id="4" name="Picture 3">
            <a:extLst>
              <a:ext uri="{FF2B5EF4-FFF2-40B4-BE49-F238E27FC236}">
                <a16:creationId xmlns:a16="http://schemas.microsoft.com/office/drawing/2014/main" id="{C5DF059F-516A-453C-50D0-4F2BC4B8540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176686" y="4994031"/>
            <a:ext cx="1796492" cy="1803271"/>
          </a:xfrm>
          <a:prstGeom prst="rect">
            <a:avLst/>
          </a:prstGeom>
        </p:spPr>
      </p:pic>
    </p:spTree>
    <p:extLst>
      <p:ext uri="{BB962C8B-B14F-4D97-AF65-F5344CB8AC3E}">
        <p14:creationId xmlns:p14="http://schemas.microsoft.com/office/powerpoint/2010/main" val="218380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Session reflection</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304204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smoke&#10;&#10;Description automatically generated">
            <a:extLst>
              <a:ext uri="{FF2B5EF4-FFF2-40B4-BE49-F238E27FC236}">
                <a16:creationId xmlns:a16="http://schemas.microsoft.com/office/drawing/2014/main" id="{62079996-C58D-75E2-3048-9C5A688FD40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13232"/>
          <a:stretch/>
        </p:blipFill>
        <p:spPr>
          <a:xfrm>
            <a:off x="1" y="0"/>
            <a:ext cx="16301329" cy="9144000"/>
          </a:xfrm>
          <a:prstGeom prst="rect">
            <a:avLst/>
          </a:prstGeom>
        </p:spPr>
      </p:pic>
      <p:sp>
        <p:nvSpPr>
          <p:cNvPr id="2" name="Text Placeholder 1">
            <a:extLst>
              <a:ext uri="{FF2B5EF4-FFF2-40B4-BE49-F238E27FC236}">
                <a16:creationId xmlns:a16="http://schemas.microsoft.com/office/drawing/2014/main" id="{1A391BCA-7A65-D397-9726-18F86430899B}"/>
              </a:ext>
            </a:extLst>
          </p:cNvPr>
          <p:cNvSpPr>
            <a:spLocks noGrp="1"/>
          </p:cNvSpPr>
          <p:nvPr>
            <p:ph type="body" sz="quarter" idx="13"/>
          </p:nvPr>
        </p:nvSpPr>
        <p:spPr>
          <a:xfrm>
            <a:off x="5306880" y="2856066"/>
            <a:ext cx="5642240" cy="1138612"/>
          </a:xfrm>
        </p:spPr>
        <p:txBody>
          <a:bodyPr>
            <a:noAutofit/>
          </a:bodyPr>
          <a:lstStyle/>
          <a:p>
            <a:r>
              <a:rPr lang="en-GB" sz="3000" b="0" dirty="0">
                <a:solidFill>
                  <a:schemeClr val="bg1"/>
                </a:solidFill>
                <a:effectLst/>
                <a:ea typeface="Open Sans Light" panose="020B0306030504020204" pitchFamily="34" charset="0"/>
              </a:rPr>
              <a:t>Why is it vital that companies like SSE protect towns and cities during storms?</a:t>
            </a:r>
            <a:endParaRPr lang="en-GB" sz="3000" dirty="0">
              <a:solidFill>
                <a:schemeClr val="bg1"/>
              </a:solidFill>
            </a:endParaRPr>
          </a:p>
        </p:txBody>
      </p:sp>
      <p:sp>
        <p:nvSpPr>
          <p:cNvPr id="3" name="Footer Placeholder 2">
            <a:extLst>
              <a:ext uri="{FF2B5EF4-FFF2-40B4-BE49-F238E27FC236}">
                <a16:creationId xmlns:a16="http://schemas.microsoft.com/office/drawing/2014/main" id="{467627B0-A9F2-CC23-E55A-B6FF0182D55F}"/>
              </a:ext>
            </a:extLst>
          </p:cNvPr>
          <p:cNvSpPr>
            <a:spLocks noGrp="1"/>
          </p:cNvSpPr>
          <p:nvPr>
            <p:ph type="ftr" sz="quarter" idx="3"/>
          </p:nvPr>
        </p:nvSpPr>
        <p:spPr/>
        <p:txBody>
          <a:bodyPr/>
          <a:lstStyle/>
          <a:p>
            <a:r>
              <a:rPr lang="en-GB"/>
              <a:t>STEM Education Programme - Storm Session</a:t>
            </a:r>
            <a:endParaRPr lang="en-GB" dirty="0"/>
          </a:p>
        </p:txBody>
      </p:sp>
    </p:spTree>
    <p:extLst>
      <p:ext uri="{BB962C8B-B14F-4D97-AF65-F5344CB8AC3E}">
        <p14:creationId xmlns:p14="http://schemas.microsoft.com/office/powerpoint/2010/main" val="42555932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a:extLst>
              <a:ext uri="{FF2B5EF4-FFF2-40B4-BE49-F238E27FC236}">
                <a16:creationId xmlns:a16="http://schemas.microsoft.com/office/drawing/2014/main" id="{C640F52A-A760-44C6-9398-387708856B1E}"/>
              </a:ext>
            </a:extLst>
          </p:cNvPr>
          <p:cNvSpPr txBox="1">
            <a:spLocks/>
          </p:cNvSpPr>
          <p:nvPr/>
        </p:nvSpPr>
        <p:spPr>
          <a:xfrm>
            <a:off x="978746" y="323794"/>
            <a:ext cx="12723438" cy="1043967"/>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defRPr/>
            </a:pPr>
            <a:r>
              <a:rPr lang="en-GB" sz="4000" dirty="0">
                <a:solidFill>
                  <a:schemeClr val="tx2"/>
                </a:solidFill>
                <a:latin typeface="Arial Black" panose="020B0A04020102020204" pitchFamily="34" charset="0"/>
                <a:cs typeface="Poppins SemiBold" panose="00000700000000000000" pitchFamily="2" charset="0"/>
              </a:rPr>
              <a:t>Session reflection</a:t>
            </a:r>
          </a:p>
          <a:p>
            <a:pPr algn="l">
              <a:defRPr/>
            </a:pPr>
            <a:r>
              <a:rPr lang="en-GB" sz="2800" dirty="0">
                <a:solidFill>
                  <a:schemeClr val="accent1"/>
                </a:solidFill>
                <a:latin typeface="Arial Black" panose="020B0A04020102020204" pitchFamily="34" charset="0"/>
                <a:cs typeface="Poppins SemiBold" panose="00000700000000000000" pitchFamily="2" charset="0"/>
              </a:rPr>
              <a:t>SSEN video</a:t>
            </a:r>
          </a:p>
        </p:txBody>
      </p:sp>
      <p:pic>
        <p:nvPicPr>
          <p:cNvPr id="2" name="Pamela Harvey, Customer Relationship Manager, Highlands and Islands Region">
            <a:hlinkClick r:id="" action="ppaction://media"/>
            <a:extLst>
              <a:ext uri="{FF2B5EF4-FFF2-40B4-BE49-F238E27FC236}">
                <a16:creationId xmlns:a16="http://schemas.microsoft.com/office/drawing/2014/main" id="{74E7D9DA-CE5A-48EE-BB7D-7B57DC27475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22625" y="1580554"/>
            <a:ext cx="10636250" cy="5982891"/>
          </a:xfrm>
          <a:prstGeom prst="rect">
            <a:avLst/>
          </a:prstGeom>
        </p:spPr>
      </p:pic>
      <p:sp>
        <p:nvSpPr>
          <p:cNvPr id="3" name="Footer Placeholder 2">
            <a:extLst>
              <a:ext uri="{FF2B5EF4-FFF2-40B4-BE49-F238E27FC236}">
                <a16:creationId xmlns:a16="http://schemas.microsoft.com/office/drawing/2014/main" id="{74CDEB4D-58AE-EBA3-F457-89BE2B7DDEBB}"/>
              </a:ext>
            </a:extLst>
          </p:cNvPr>
          <p:cNvSpPr>
            <a:spLocks noGrp="1"/>
          </p:cNvSpPr>
          <p:nvPr>
            <p:ph type="ftr" sz="quarter" idx="11"/>
          </p:nvPr>
        </p:nvSpPr>
        <p:spPr/>
        <p:txBody>
          <a:bodyPr/>
          <a:lstStyle/>
          <a:p>
            <a:r>
              <a:rPr lang="en-GB"/>
              <a:t>STEM Education Programme - Storm Session</a:t>
            </a:r>
          </a:p>
        </p:txBody>
      </p:sp>
      <p:sp>
        <p:nvSpPr>
          <p:cNvPr id="4" name="TextBox 3">
            <a:extLst>
              <a:ext uri="{FF2B5EF4-FFF2-40B4-BE49-F238E27FC236}">
                <a16:creationId xmlns:a16="http://schemas.microsoft.com/office/drawing/2014/main" id="{E81049D6-24B2-11ED-73D3-6E2BC50188E3}"/>
              </a:ext>
            </a:extLst>
          </p:cNvPr>
          <p:cNvSpPr txBox="1"/>
          <p:nvPr/>
        </p:nvSpPr>
        <p:spPr>
          <a:xfrm>
            <a:off x="5923046" y="7788542"/>
            <a:ext cx="5235408" cy="400110"/>
          </a:xfrm>
          <a:prstGeom prst="rect">
            <a:avLst/>
          </a:prstGeom>
          <a:noFill/>
        </p:spPr>
        <p:txBody>
          <a:bodyPr wrap="none" rtlCol="0">
            <a:spAutoFit/>
          </a:bodyPr>
          <a:lstStyle/>
          <a:p>
            <a:r>
              <a:rPr lang="en-GB" sz="2000" dirty="0">
                <a:solidFill>
                  <a:schemeClr val="accent3"/>
                </a:solidFill>
                <a:latin typeface="Arial Black" panose="020B0A04020102020204" pitchFamily="34" charset="0"/>
              </a:rPr>
              <a:t>Meet the people who keep you safe </a:t>
            </a:r>
          </a:p>
        </p:txBody>
      </p:sp>
    </p:spTree>
    <p:extLst>
      <p:ext uri="{BB962C8B-B14F-4D97-AF65-F5344CB8AC3E}">
        <p14:creationId xmlns:p14="http://schemas.microsoft.com/office/powerpoint/2010/main" val="2019606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81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C6C481-E867-5DAD-F387-6AC4EC010F89}"/>
              </a:ext>
            </a:extLst>
          </p:cNvPr>
          <p:cNvSpPr>
            <a:spLocks noGrp="1"/>
          </p:cNvSpPr>
          <p:nvPr>
            <p:ph type="body" sz="quarter" idx="18"/>
          </p:nvPr>
        </p:nvSpPr>
        <p:spPr/>
        <p:txBody>
          <a:bodyPr/>
          <a:lstStyle/>
          <a:p>
            <a:r>
              <a:rPr lang="en-GB" dirty="0"/>
              <a:t>Storm Session</a:t>
            </a:r>
          </a:p>
        </p:txBody>
      </p:sp>
      <p:sp>
        <p:nvSpPr>
          <p:cNvPr id="4" name="Title 3">
            <a:extLst>
              <a:ext uri="{FF2B5EF4-FFF2-40B4-BE49-F238E27FC236}">
                <a16:creationId xmlns:a16="http://schemas.microsoft.com/office/drawing/2014/main" id="{8689B206-9541-6861-1950-D5C13947548E}"/>
              </a:ext>
            </a:extLst>
          </p:cNvPr>
          <p:cNvSpPr>
            <a:spLocks noGrp="1"/>
          </p:cNvSpPr>
          <p:nvPr>
            <p:ph type="title"/>
          </p:nvPr>
        </p:nvSpPr>
        <p:spPr/>
        <p:txBody>
          <a:bodyPr/>
          <a:lstStyle/>
          <a:p>
            <a:r>
              <a:rPr lang="en-GB" dirty="0"/>
              <a:t>STEM Education Programme</a:t>
            </a:r>
          </a:p>
        </p:txBody>
      </p:sp>
    </p:spTree>
    <p:extLst>
      <p:ext uri="{BB962C8B-B14F-4D97-AF65-F5344CB8AC3E}">
        <p14:creationId xmlns:p14="http://schemas.microsoft.com/office/powerpoint/2010/main" val="4853958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526711"/>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dirty="0">
                <a:solidFill>
                  <a:schemeClr val="tx2"/>
                </a:solidFill>
                <a:latin typeface="Arial Black" panose="020B0A04020102020204" pitchFamily="34" charset="0"/>
                <a:cs typeface="Arial" panose="020B0604020202020204" pitchFamily="34" charset="0"/>
              </a:rPr>
              <a:t>Reflection</a:t>
            </a:r>
          </a:p>
        </p:txBody>
      </p:sp>
      <p:sp>
        <p:nvSpPr>
          <p:cNvPr id="6" name="TextBox 5">
            <a:extLst>
              <a:ext uri="{FF2B5EF4-FFF2-40B4-BE49-F238E27FC236}">
                <a16:creationId xmlns:a16="http://schemas.microsoft.com/office/drawing/2014/main" id="{87A39843-7912-11FE-3349-61A9226A0453}"/>
              </a:ext>
            </a:extLst>
          </p:cNvPr>
          <p:cNvSpPr txBox="1"/>
          <p:nvPr/>
        </p:nvSpPr>
        <p:spPr>
          <a:xfrm>
            <a:off x="1371599" y="1799278"/>
            <a:ext cx="14454554" cy="187743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ea typeface="+mn-ea"/>
                <a:cs typeface="+mn-cs"/>
              </a:rPr>
              <a:t>Recap on what’s been covered in today’s session.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2060"/>
              </a:solidFill>
              <a:effectLst/>
              <a:uLnTx/>
              <a:uFillTx/>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ea typeface="+mn-ea"/>
                <a:cs typeface="+mn-cs"/>
              </a:rPr>
              <a:t>How did you demonstrate your </a:t>
            </a:r>
            <a:r>
              <a:rPr kumimoji="0" lang="en-US" sz="2800" b="0" i="0" u="none" strike="noStrike" kern="1200" cap="none" spc="0" normalizeH="0" baseline="0" noProof="0" dirty="0">
                <a:ln>
                  <a:noFill/>
                </a:ln>
                <a:solidFill>
                  <a:schemeClr val="accent3"/>
                </a:solidFill>
                <a:effectLst/>
                <a:uLnTx/>
                <a:uFillTx/>
                <a:ea typeface="+mn-ea"/>
                <a:cs typeface="+mn-cs"/>
              </a:rPr>
              <a:t>essential skills </a:t>
            </a:r>
            <a:r>
              <a:rPr kumimoji="0" lang="en-US" sz="2800" b="0" i="0" u="none" strike="noStrike" kern="1200" cap="none" spc="0" normalizeH="0" baseline="0" noProof="0" dirty="0">
                <a:ln>
                  <a:noFill/>
                </a:ln>
                <a:solidFill>
                  <a:srgbClr val="002060"/>
                </a:solidFill>
                <a:effectLst/>
                <a:uLnTx/>
                <a:uFillTx/>
                <a:ea typeface="+mn-ea"/>
                <a:cs typeface="+mn-cs"/>
              </a:rPr>
              <a:t>today?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2060"/>
              </a:solidFill>
              <a:effectLst/>
              <a:uLnTx/>
              <a:uFillTx/>
              <a:latin typeface="Museo Sans 300"/>
              <a:ea typeface="+mn-ea"/>
              <a:cs typeface="+mn-cs"/>
            </a:endParaRPr>
          </a:p>
        </p:txBody>
      </p:sp>
      <p:sp>
        <p:nvSpPr>
          <p:cNvPr id="2" name="Footer Placeholder 1">
            <a:extLst>
              <a:ext uri="{FF2B5EF4-FFF2-40B4-BE49-F238E27FC236}">
                <a16:creationId xmlns:a16="http://schemas.microsoft.com/office/drawing/2014/main" id="{E998AA53-470F-921E-216A-873ED12F1F74}"/>
              </a:ext>
            </a:extLst>
          </p:cNvPr>
          <p:cNvSpPr>
            <a:spLocks noGrp="1"/>
          </p:cNvSpPr>
          <p:nvPr>
            <p:ph type="ftr" sz="quarter" idx="11"/>
          </p:nvPr>
        </p:nvSpPr>
        <p:spPr/>
        <p:txBody>
          <a:bodyPr/>
          <a:lstStyle/>
          <a:p>
            <a:r>
              <a:rPr lang="en-GB"/>
              <a:t>STEM Education Programme - Storm Session</a:t>
            </a:r>
            <a:endParaRPr lang="en-GB" dirty="0"/>
          </a:p>
        </p:txBody>
      </p:sp>
      <p:pic>
        <p:nvPicPr>
          <p:cNvPr id="5" name="Picture 4">
            <a:extLst>
              <a:ext uri="{FF2B5EF4-FFF2-40B4-BE49-F238E27FC236}">
                <a16:creationId xmlns:a16="http://schemas.microsoft.com/office/drawing/2014/main" id="{E9D54B78-A269-8B08-180B-B960ACE8785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152574" y="3325026"/>
            <a:ext cx="2243145" cy="2243145"/>
          </a:xfrm>
          <a:prstGeom prst="rect">
            <a:avLst/>
          </a:prstGeom>
        </p:spPr>
      </p:pic>
      <p:pic>
        <p:nvPicPr>
          <p:cNvPr id="7" name="Picture 6">
            <a:extLst>
              <a:ext uri="{FF2B5EF4-FFF2-40B4-BE49-F238E27FC236}">
                <a16:creationId xmlns:a16="http://schemas.microsoft.com/office/drawing/2014/main" id="{83C8672B-F414-B9BB-0A56-B7865F0658B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802558" y="3325026"/>
            <a:ext cx="2234711" cy="2243145"/>
          </a:xfrm>
          <a:prstGeom prst="rect">
            <a:avLst/>
          </a:prstGeom>
        </p:spPr>
      </p:pic>
      <p:pic>
        <p:nvPicPr>
          <p:cNvPr id="10" name="Picture 9">
            <a:extLst>
              <a:ext uri="{FF2B5EF4-FFF2-40B4-BE49-F238E27FC236}">
                <a16:creationId xmlns:a16="http://schemas.microsoft.com/office/drawing/2014/main" id="{83B6A471-CC27-E833-0A4B-88A8C8B149E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451004" y="3366993"/>
            <a:ext cx="2243145" cy="2243145"/>
          </a:xfrm>
          <a:prstGeom prst="rect">
            <a:avLst/>
          </a:prstGeom>
        </p:spPr>
      </p:pic>
      <p:graphicFrame>
        <p:nvGraphicFramePr>
          <p:cNvPr id="11" name="Table 10">
            <a:extLst>
              <a:ext uri="{FF2B5EF4-FFF2-40B4-BE49-F238E27FC236}">
                <a16:creationId xmlns:a16="http://schemas.microsoft.com/office/drawing/2014/main" id="{DA7E5C11-DBBE-8F85-5070-5EA2F2BE4305}"/>
              </a:ext>
            </a:extLst>
          </p:cNvPr>
          <p:cNvGraphicFramePr>
            <a:graphicFrameLocks noGrp="1"/>
          </p:cNvGraphicFramePr>
          <p:nvPr>
            <p:extLst>
              <p:ext uri="{D42A27DB-BD31-4B8C-83A1-F6EECF244321}">
                <p14:modId xmlns:p14="http://schemas.microsoft.com/office/powerpoint/2010/main" val="137600478"/>
              </p:ext>
            </p:extLst>
          </p:nvPr>
        </p:nvGraphicFramePr>
        <p:xfrm>
          <a:off x="747715" y="5240678"/>
          <a:ext cx="5134463" cy="2929754"/>
        </p:xfrm>
        <a:graphic>
          <a:graphicData uri="http://schemas.openxmlformats.org/drawingml/2006/table">
            <a:tbl>
              <a:tblPr/>
              <a:tblGrid>
                <a:gridCol w="5134463">
                  <a:extLst>
                    <a:ext uri="{9D8B030D-6E8A-4147-A177-3AD203B41FA5}">
                      <a16:colId xmlns:a16="http://schemas.microsoft.com/office/drawing/2014/main" val="2860042906"/>
                    </a:ext>
                  </a:extLst>
                </a:gridCol>
              </a:tblGrid>
              <a:tr h="2929754">
                <a:tc>
                  <a:txBody>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sz="2400" b="0" i="0" u="none" strike="noStrike" kern="1200" cap="none" normalizeH="0" baseline="0" dirty="0">
                          <a:ln>
                            <a:noFill/>
                          </a:ln>
                          <a:solidFill>
                            <a:schemeClr val="tx2"/>
                          </a:solidFill>
                          <a:effectLst/>
                          <a:latin typeface="+mn-lt"/>
                          <a:ea typeface="Open Sans Light"/>
                          <a:cs typeface="Poppins" panose="00000500000000000000" pitchFamily="2" charset="0"/>
                        </a:rPr>
                        <a:t>Did you identify the pros and cons of complicated problems?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sz="2400" b="0" i="0" u="none" strike="noStrike" kern="1200" cap="none" normalizeH="0" baseline="0" dirty="0">
                          <a:ln>
                            <a:noFill/>
                          </a:ln>
                          <a:solidFill>
                            <a:schemeClr val="tx2"/>
                          </a:solidFill>
                          <a:effectLst/>
                          <a:latin typeface="+mn-lt"/>
                          <a:ea typeface="Open Sans Light"/>
                          <a:cs typeface="Poppins" panose="00000500000000000000" pitchFamily="2" charset="0"/>
                        </a:rPr>
                        <a:t>How did you use these to help make a decision? </a:t>
                      </a:r>
                      <a:endParaRPr kumimoji="0" lang="en-GB" sz="2400" b="0" i="0" u="none" strike="noStrike" kern="1200" cap="none" normalizeH="0" baseline="0" dirty="0">
                        <a:ln>
                          <a:noFill/>
                        </a:ln>
                        <a:solidFill>
                          <a:schemeClr val="tx2"/>
                        </a:solidFill>
                        <a:effectLst/>
                        <a:latin typeface="+mn-lt"/>
                        <a:ea typeface="Open Sans Light"/>
                        <a:cs typeface="Poppins" panose="00000500000000000000" pitchFamily="2" charset="0"/>
                      </a:endParaRPr>
                    </a:p>
                  </a:txBody>
                  <a:tcPr marL="152400" marR="152400" marT="0" marB="0">
                    <a:lnL>
                      <a:noFill/>
                    </a:lnL>
                    <a:lnR>
                      <a:noFill/>
                    </a:lnR>
                    <a:lnT>
                      <a:noFill/>
                    </a:lnT>
                    <a:lnB>
                      <a:noFill/>
                    </a:lnB>
                  </a:tcPr>
                </a:tc>
                <a:extLst>
                  <a:ext uri="{0D108BD9-81ED-4DB2-BD59-A6C34878D82A}">
                    <a16:rowId xmlns:a16="http://schemas.microsoft.com/office/drawing/2014/main" val="17518944"/>
                  </a:ext>
                </a:extLst>
              </a:tr>
            </a:tbl>
          </a:graphicData>
        </a:graphic>
      </p:graphicFrame>
      <p:graphicFrame>
        <p:nvGraphicFramePr>
          <p:cNvPr id="12" name="Table 11">
            <a:extLst>
              <a:ext uri="{FF2B5EF4-FFF2-40B4-BE49-F238E27FC236}">
                <a16:creationId xmlns:a16="http://schemas.microsoft.com/office/drawing/2014/main" id="{924F3CC1-6EA1-D7F4-19B5-099F978C2AB5}"/>
              </a:ext>
            </a:extLst>
          </p:cNvPr>
          <p:cNvGraphicFramePr>
            <a:graphicFrameLocks noGrp="1"/>
          </p:cNvGraphicFramePr>
          <p:nvPr>
            <p:extLst>
              <p:ext uri="{D42A27DB-BD31-4B8C-83A1-F6EECF244321}">
                <p14:modId xmlns:p14="http://schemas.microsoft.com/office/powerpoint/2010/main" val="1616832906"/>
              </p:ext>
            </p:extLst>
          </p:nvPr>
        </p:nvGraphicFramePr>
        <p:xfrm>
          <a:off x="5681122" y="5205062"/>
          <a:ext cx="5134463" cy="2929754"/>
        </p:xfrm>
        <a:graphic>
          <a:graphicData uri="http://schemas.openxmlformats.org/drawingml/2006/table">
            <a:tbl>
              <a:tblPr/>
              <a:tblGrid>
                <a:gridCol w="5134463">
                  <a:extLst>
                    <a:ext uri="{9D8B030D-6E8A-4147-A177-3AD203B41FA5}">
                      <a16:colId xmlns:a16="http://schemas.microsoft.com/office/drawing/2014/main" val="2860042906"/>
                    </a:ext>
                  </a:extLst>
                </a:gridCol>
              </a:tblGrid>
              <a:tr h="2929754">
                <a:tc>
                  <a:txBody>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sz="2400" b="0" i="0" u="none" strike="noStrike" kern="1200" cap="none" normalizeH="0" baseline="0" dirty="0">
                          <a:ln>
                            <a:noFill/>
                          </a:ln>
                          <a:solidFill>
                            <a:schemeClr val="tx2"/>
                          </a:solidFill>
                          <a:effectLst/>
                          <a:latin typeface="+mn-lt"/>
                          <a:ea typeface="Open Sans Light"/>
                          <a:cs typeface="Poppins" panose="00000500000000000000" pitchFamily="2" charset="0"/>
                        </a:rPr>
                        <a:t>What is the importance of group decision making?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sz="2400" b="0" i="0" u="none" strike="noStrike" kern="1200" cap="none" normalizeH="0" baseline="0" dirty="0">
                          <a:ln>
                            <a:noFill/>
                          </a:ln>
                          <a:solidFill>
                            <a:schemeClr val="tx2"/>
                          </a:solidFill>
                          <a:effectLst/>
                          <a:latin typeface="+mn-lt"/>
                          <a:ea typeface="Open Sans Light"/>
                          <a:cs typeface="Poppins" panose="00000500000000000000" pitchFamily="2" charset="0"/>
                        </a:rPr>
                        <a:t>Did you </a:t>
                      </a:r>
                      <a:r>
                        <a:rPr kumimoji="0" lang="en-US" sz="2400" b="0" i="0" u="none" strike="noStrike" kern="1200" cap="none" normalizeH="0" baseline="0" dirty="0" err="1">
                          <a:ln>
                            <a:noFill/>
                          </a:ln>
                          <a:solidFill>
                            <a:schemeClr val="tx2"/>
                          </a:solidFill>
                          <a:effectLst/>
                          <a:latin typeface="+mn-lt"/>
                          <a:ea typeface="Open Sans Light"/>
                          <a:cs typeface="Poppins" panose="00000500000000000000" pitchFamily="2" charset="0"/>
                        </a:rPr>
                        <a:t>recognise</a:t>
                      </a:r>
                      <a:r>
                        <a:rPr kumimoji="0" lang="en-US" sz="2400" b="0" i="0" u="none" strike="noStrike" kern="1200" cap="none" normalizeH="0" baseline="0" dirty="0">
                          <a:ln>
                            <a:noFill/>
                          </a:ln>
                          <a:solidFill>
                            <a:schemeClr val="tx2"/>
                          </a:solidFill>
                          <a:effectLst/>
                          <a:latin typeface="+mn-lt"/>
                          <a:ea typeface="Open Sans Light"/>
                          <a:cs typeface="Poppins" panose="00000500000000000000" pitchFamily="2" charset="0"/>
                        </a:rPr>
                        <a:t> the value of others’ ideas? How did you do this?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GB" sz="2400" b="0" i="0" u="none" strike="noStrike" kern="1200" cap="none" normalizeH="0" baseline="0" dirty="0">
                        <a:ln>
                          <a:noFill/>
                        </a:ln>
                        <a:solidFill>
                          <a:schemeClr val="tx2"/>
                        </a:solidFill>
                        <a:effectLst/>
                        <a:latin typeface="Museo Sans 100"/>
                        <a:ea typeface="Open Sans Light"/>
                        <a:cs typeface="Poppins" panose="00000500000000000000" pitchFamily="2" charset="0"/>
                      </a:endParaRPr>
                    </a:p>
                  </a:txBody>
                  <a:tcPr marL="152400" marR="152400" marT="0" marB="0">
                    <a:lnL>
                      <a:noFill/>
                    </a:lnL>
                    <a:lnR>
                      <a:noFill/>
                    </a:lnR>
                    <a:lnT>
                      <a:noFill/>
                    </a:lnT>
                    <a:lnB>
                      <a:noFill/>
                    </a:lnB>
                  </a:tcPr>
                </a:tc>
                <a:extLst>
                  <a:ext uri="{0D108BD9-81ED-4DB2-BD59-A6C34878D82A}">
                    <a16:rowId xmlns:a16="http://schemas.microsoft.com/office/drawing/2014/main" val="17518944"/>
                  </a:ext>
                </a:extLst>
              </a:tr>
            </a:tbl>
          </a:graphicData>
        </a:graphic>
      </p:graphicFrame>
      <p:graphicFrame>
        <p:nvGraphicFramePr>
          <p:cNvPr id="13" name="Table 12">
            <a:extLst>
              <a:ext uri="{FF2B5EF4-FFF2-40B4-BE49-F238E27FC236}">
                <a16:creationId xmlns:a16="http://schemas.microsoft.com/office/drawing/2014/main" id="{762A999F-5139-C567-7D36-2F76028874C8}"/>
              </a:ext>
            </a:extLst>
          </p:cNvPr>
          <p:cNvGraphicFramePr>
            <a:graphicFrameLocks noGrp="1"/>
          </p:cNvGraphicFramePr>
          <p:nvPr>
            <p:extLst>
              <p:ext uri="{D42A27DB-BD31-4B8C-83A1-F6EECF244321}">
                <p14:modId xmlns:p14="http://schemas.microsoft.com/office/powerpoint/2010/main" val="1955616535"/>
              </p:ext>
            </p:extLst>
          </p:nvPr>
        </p:nvGraphicFramePr>
        <p:xfrm>
          <a:off x="10706778" y="5205062"/>
          <a:ext cx="5134463" cy="2929754"/>
        </p:xfrm>
        <a:graphic>
          <a:graphicData uri="http://schemas.openxmlformats.org/drawingml/2006/table">
            <a:tbl>
              <a:tblPr/>
              <a:tblGrid>
                <a:gridCol w="5134463">
                  <a:extLst>
                    <a:ext uri="{9D8B030D-6E8A-4147-A177-3AD203B41FA5}">
                      <a16:colId xmlns:a16="http://schemas.microsoft.com/office/drawing/2014/main" val="2860042906"/>
                    </a:ext>
                  </a:extLst>
                </a:gridCol>
              </a:tblGrid>
              <a:tr h="2929754">
                <a:tc>
                  <a:txBody>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sz="2400" b="0" i="0" u="none" strike="noStrike" kern="1200" cap="none" normalizeH="0" baseline="0" dirty="0">
                          <a:ln>
                            <a:noFill/>
                          </a:ln>
                          <a:solidFill>
                            <a:schemeClr val="tx2"/>
                          </a:solidFill>
                          <a:effectLst/>
                          <a:latin typeface="+mn-lt"/>
                          <a:ea typeface="Open Sans Light"/>
                          <a:cs typeface="Poppins" panose="00000500000000000000" pitchFamily="2" charset="0"/>
                        </a:rPr>
                        <a:t>Did you structure your presentation using facts?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sz="2400" b="0" i="0" u="none" strike="noStrike" kern="1200" cap="none" normalizeH="0" baseline="0" dirty="0">
                          <a:ln>
                            <a:noFill/>
                          </a:ln>
                          <a:solidFill>
                            <a:schemeClr val="tx2"/>
                          </a:solidFill>
                          <a:effectLst/>
                          <a:latin typeface="+mn-lt"/>
                          <a:ea typeface="Open Sans Light"/>
                          <a:cs typeface="Poppins" panose="00000500000000000000" pitchFamily="2" charset="0"/>
                        </a:rPr>
                        <a:t>What was the impact of this?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GB" sz="2400" b="0" i="0" u="none" strike="noStrike" kern="1200" cap="none" normalizeH="0" baseline="0" dirty="0">
                        <a:ln>
                          <a:noFill/>
                        </a:ln>
                        <a:solidFill>
                          <a:schemeClr val="tx2"/>
                        </a:solidFill>
                        <a:effectLst/>
                        <a:latin typeface="Museo Sans 100"/>
                        <a:ea typeface="Open Sans Light"/>
                        <a:cs typeface="Poppins" panose="00000500000000000000" pitchFamily="2" charset="0"/>
                      </a:endParaRPr>
                    </a:p>
                  </a:txBody>
                  <a:tcPr marL="152400" marR="152400" marT="0" marB="0">
                    <a:lnL>
                      <a:noFill/>
                    </a:lnL>
                    <a:lnR>
                      <a:noFill/>
                    </a:lnR>
                    <a:lnT>
                      <a:noFill/>
                    </a:lnT>
                    <a:lnB>
                      <a:noFill/>
                    </a:lnB>
                  </a:tcPr>
                </a:tc>
                <a:extLst>
                  <a:ext uri="{0D108BD9-81ED-4DB2-BD59-A6C34878D82A}">
                    <a16:rowId xmlns:a16="http://schemas.microsoft.com/office/drawing/2014/main" val="17518944"/>
                  </a:ext>
                </a:extLst>
              </a:tr>
            </a:tbl>
          </a:graphicData>
        </a:graphic>
      </p:graphicFrame>
    </p:spTree>
    <p:extLst>
      <p:ext uri="{BB962C8B-B14F-4D97-AF65-F5344CB8AC3E}">
        <p14:creationId xmlns:p14="http://schemas.microsoft.com/office/powerpoint/2010/main" val="323046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E9C9700-7F86-78A1-D127-B799C576F2F6}"/>
              </a:ext>
            </a:extLst>
          </p:cNvPr>
          <p:cNvSpPr>
            <a:spLocks noGrp="1"/>
          </p:cNvSpPr>
          <p:nvPr>
            <p:ph type="ftr" sz="quarter" idx="11"/>
          </p:nvPr>
        </p:nvSpPr>
        <p:spPr/>
        <p:txBody>
          <a:bodyPr/>
          <a:lstStyle/>
          <a:p>
            <a:r>
              <a:rPr lang="en-GB"/>
              <a:t>STEM Education Programme - Storm Session</a:t>
            </a:r>
          </a:p>
        </p:txBody>
      </p:sp>
      <p:graphicFrame>
        <p:nvGraphicFramePr>
          <p:cNvPr id="2" name="Table 1">
            <a:extLst>
              <a:ext uri="{FF2B5EF4-FFF2-40B4-BE49-F238E27FC236}">
                <a16:creationId xmlns:a16="http://schemas.microsoft.com/office/drawing/2014/main" id="{2F224787-D286-3D25-6C7E-AC0241FA94B4}"/>
              </a:ext>
            </a:extLst>
          </p:cNvPr>
          <p:cNvGraphicFramePr>
            <a:graphicFrameLocks noGrp="1"/>
          </p:cNvGraphicFramePr>
          <p:nvPr>
            <p:extLst>
              <p:ext uri="{D42A27DB-BD31-4B8C-83A1-F6EECF244321}">
                <p14:modId xmlns:p14="http://schemas.microsoft.com/office/powerpoint/2010/main" val="1043382282"/>
              </p:ext>
            </p:extLst>
          </p:nvPr>
        </p:nvGraphicFramePr>
        <p:xfrm>
          <a:off x="1143000" y="391886"/>
          <a:ext cx="13781313" cy="7543800"/>
        </p:xfrm>
        <a:graphic>
          <a:graphicData uri="http://schemas.openxmlformats.org/drawingml/2006/table">
            <a:tbl>
              <a:tblPr firstRow="1" firstCol="1" bandRow="1">
                <a:tableStyleId>{5C22544A-7EE6-4342-B048-85BDC9FD1C3A}</a:tableStyleId>
              </a:tblPr>
              <a:tblGrid>
                <a:gridCol w="10382287">
                  <a:extLst>
                    <a:ext uri="{9D8B030D-6E8A-4147-A177-3AD203B41FA5}">
                      <a16:colId xmlns:a16="http://schemas.microsoft.com/office/drawing/2014/main" val="1866461101"/>
                    </a:ext>
                  </a:extLst>
                </a:gridCol>
                <a:gridCol w="3399026">
                  <a:extLst>
                    <a:ext uri="{9D8B030D-6E8A-4147-A177-3AD203B41FA5}">
                      <a16:colId xmlns:a16="http://schemas.microsoft.com/office/drawing/2014/main" val="4130562908"/>
                    </a:ext>
                  </a:extLst>
                </a:gridCol>
              </a:tblGrid>
              <a:tr h="838200">
                <a:tc>
                  <a:txBody>
                    <a:bodyPr/>
                    <a:lstStyle/>
                    <a:p>
                      <a:r>
                        <a:rPr lang="en-GB" sz="2400" dirty="0">
                          <a:effectLst/>
                        </a:rPr>
                        <a:t>Activity</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Time Allocation Guide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93494835"/>
                  </a:ext>
                </a:extLst>
              </a:tr>
              <a:tr h="838200">
                <a:tc>
                  <a:txBody>
                    <a:bodyPr/>
                    <a:lstStyle/>
                    <a:p>
                      <a:r>
                        <a:rPr lang="en-GB" sz="2400">
                          <a:effectLst/>
                        </a:rPr>
                        <a:t>Starter Activity </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669837419"/>
                  </a:ext>
                </a:extLst>
              </a:tr>
              <a:tr h="838200">
                <a:tc>
                  <a:txBody>
                    <a:bodyPr/>
                    <a:lstStyle/>
                    <a:p>
                      <a:r>
                        <a:rPr lang="en-GB" sz="2400">
                          <a:effectLst/>
                        </a:rPr>
                        <a:t>Who are SSE?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7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26604034"/>
                  </a:ext>
                </a:extLst>
              </a:tr>
              <a:tr h="838200">
                <a:tc>
                  <a:txBody>
                    <a:bodyPr/>
                    <a:lstStyle/>
                    <a:p>
                      <a:r>
                        <a:rPr lang="en-GB" sz="2400">
                          <a:effectLst/>
                        </a:rPr>
                        <a:t>A storm is coming!</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96801771"/>
                  </a:ext>
                </a:extLst>
              </a:tr>
              <a:tr h="838200">
                <a:tc>
                  <a:txBody>
                    <a:bodyPr/>
                    <a:lstStyle/>
                    <a:p>
                      <a:r>
                        <a:rPr lang="en-GB" sz="2400" dirty="0">
                          <a:effectLst/>
                        </a:rPr>
                        <a:t>Introduction to a storm</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33894674"/>
                  </a:ext>
                </a:extLst>
              </a:tr>
              <a:tr h="838200">
                <a:tc>
                  <a:txBody>
                    <a:bodyPr/>
                    <a:lstStyle/>
                    <a:p>
                      <a:r>
                        <a:rPr lang="en-GB" sz="2400" dirty="0">
                          <a:effectLst/>
                        </a:rPr>
                        <a:t>Individual Challenge</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48764592"/>
                  </a:ext>
                </a:extLst>
              </a:tr>
              <a:tr h="838200">
                <a:tc>
                  <a:txBody>
                    <a:bodyPr/>
                    <a:lstStyle/>
                    <a:p>
                      <a:r>
                        <a:rPr lang="en-GB" sz="2400">
                          <a:effectLst/>
                        </a:rPr>
                        <a:t>Team Challenge </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40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84792575"/>
                  </a:ext>
                </a:extLst>
              </a:tr>
              <a:tr h="838200">
                <a:tc>
                  <a:txBody>
                    <a:bodyPr/>
                    <a:lstStyle/>
                    <a:p>
                      <a:r>
                        <a:rPr lang="en-GB" sz="2400" dirty="0">
                          <a:effectLst/>
                        </a:rPr>
                        <a:t>Session reflection</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53261958"/>
                  </a:ext>
                </a:extLst>
              </a:tr>
              <a:tr h="838200">
                <a:tc>
                  <a:txBody>
                    <a:bodyPr/>
                    <a:lstStyle/>
                    <a:p>
                      <a:r>
                        <a:rPr lang="en-GB" sz="2400" dirty="0">
                          <a:effectLst/>
                          <a:latin typeface="+mn-lt"/>
                          <a:ea typeface="Open Sans Light" panose="020B0306030504020204" pitchFamily="34" charset="0"/>
                          <a:cs typeface="Times New Roman" panose="02020603050405020304" pitchFamily="18" charset="0"/>
                        </a:rPr>
                        <a:t>Reflection</a:t>
                      </a:r>
                    </a:p>
                  </a:txBody>
                  <a:tcPr marL="68580" marR="68580" marT="0" marB="0" anchor="ctr"/>
                </a:tc>
                <a:tc>
                  <a:txBody>
                    <a:bodyPr/>
                    <a:lstStyle/>
                    <a:p>
                      <a:r>
                        <a:rPr lang="en-GB" sz="2400" dirty="0">
                          <a:effectLst/>
                        </a:rPr>
                        <a:t>5 mins</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61570398"/>
                  </a:ext>
                </a:extLst>
              </a:tr>
            </a:tbl>
          </a:graphicData>
        </a:graphic>
      </p:graphicFrame>
    </p:spTree>
    <p:extLst>
      <p:ext uri="{BB962C8B-B14F-4D97-AF65-F5344CB8AC3E}">
        <p14:creationId xmlns:p14="http://schemas.microsoft.com/office/powerpoint/2010/main" val="488017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hlinkClick r:id="rId3"/>
              </a:rPr>
              <a:t>Participant Feedback</a:t>
            </a:r>
            <a:endParaRPr lang="en-GB" dirty="0"/>
          </a:p>
          <a:p>
            <a:endParaRPr lang="en-GB" dirty="0"/>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Participant Feedback Link</a:t>
            </a:r>
          </a:p>
        </p:txBody>
      </p:sp>
      <p:pic>
        <p:nvPicPr>
          <p:cNvPr id="3" name="Picture 2">
            <a:extLst>
              <a:ext uri="{FF2B5EF4-FFF2-40B4-BE49-F238E27FC236}">
                <a16:creationId xmlns:a16="http://schemas.microsoft.com/office/drawing/2014/main" id="{FC260F8B-07CC-016F-F38E-5956397CD429}"/>
              </a:ext>
            </a:extLst>
          </p:cNvPr>
          <p:cNvPicPr>
            <a:picLocks noChangeAspect="1"/>
          </p:cNvPicPr>
          <p:nvPr/>
        </p:nvPicPr>
        <p:blipFill>
          <a:blip r:embed="rId4"/>
          <a:stretch>
            <a:fillRect/>
          </a:stretch>
        </p:blipFill>
        <p:spPr>
          <a:xfrm>
            <a:off x="1117599" y="5559963"/>
            <a:ext cx="2944623" cy="2798307"/>
          </a:xfrm>
          <a:prstGeom prst="rect">
            <a:avLst/>
          </a:prstGeom>
        </p:spPr>
      </p:pic>
    </p:spTree>
    <p:extLst>
      <p:ext uri="{BB962C8B-B14F-4D97-AF65-F5344CB8AC3E}">
        <p14:creationId xmlns:p14="http://schemas.microsoft.com/office/powerpoint/2010/main" val="3669768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Who are SSE?</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4047382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4</a:t>
            </a:fld>
            <a:endParaRPr lang="en-GB" dirty="0"/>
          </a:p>
        </p:txBody>
      </p:sp>
      <p:sp>
        <p:nvSpPr>
          <p:cNvPr id="4" name="Title 1">
            <a:extLst>
              <a:ext uri="{FF2B5EF4-FFF2-40B4-BE49-F238E27FC236}">
                <a16:creationId xmlns:a16="http://schemas.microsoft.com/office/drawing/2014/main" id="{99C06F45-D2CF-C1D9-0AD6-D71586FA6F6D}"/>
              </a:ext>
            </a:extLst>
          </p:cNvPr>
          <p:cNvSpPr txBox="1">
            <a:spLocks/>
          </p:cNvSpPr>
          <p:nvPr/>
        </p:nvSpPr>
        <p:spPr>
          <a:xfrm>
            <a:off x="1219201" y="486833"/>
            <a:ext cx="13817599" cy="1146048"/>
          </a:xfrm>
          <a:prstGeom prst="rect">
            <a:avLst/>
          </a:prstGeom>
        </p:spPr>
        <p:txBody>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dirty="0"/>
              <a:t>SSE video</a:t>
            </a:r>
          </a:p>
        </p:txBody>
      </p:sp>
      <p:pic>
        <p:nvPicPr>
          <p:cNvPr id="5" name="For a better world of energy.">
            <a:hlinkClick r:id="" action="ppaction://media"/>
            <a:extLst>
              <a:ext uri="{FF2B5EF4-FFF2-40B4-BE49-F238E27FC236}">
                <a16:creationId xmlns:a16="http://schemas.microsoft.com/office/drawing/2014/main" id="{5F1F93DF-052B-B79E-EC94-4D432A7283F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61366" y="1632881"/>
            <a:ext cx="12732173" cy="6375408"/>
          </a:xfrm>
          <a:prstGeom prst="rect">
            <a:avLst/>
          </a:prstGeom>
        </p:spPr>
      </p:pic>
    </p:spTree>
    <p:extLst>
      <p:ext uri="{BB962C8B-B14F-4D97-AF65-F5344CB8AC3E}">
        <p14:creationId xmlns:p14="http://schemas.microsoft.com/office/powerpoint/2010/main" val="18100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88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7A39843-7912-11FE-3349-61A9226A0453}"/>
              </a:ext>
            </a:extLst>
          </p:cNvPr>
          <p:cNvSpPr txBox="1"/>
          <p:nvPr/>
        </p:nvSpPr>
        <p:spPr>
          <a:xfrm>
            <a:off x="786472" y="882513"/>
            <a:ext cx="14902593" cy="5796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2060"/>
                </a:solidFill>
                <a:effectLst/>
                <a:uLnTx/>
                <a:uFillTx/>
              </a:rPr>
              <a:t>This session provides an inspiring insight into the </a:t>
            </a:r>
            <a:r>
              <a:rPr kumimoji="0" lang="en-US" sz="2200" b="1" i="0" u="none" strike="noStrike" kern="1200" cap="none" spc="0" normalizeH="0" baseline="0" noProof="0" dirty="0">
                <a:ln>
                  <a:noFill/>
                </a:ln>
                <a:solidFill>
                  <a:srgbClr val="002060"/>
                </a:solidFill>
                <a:effectLst/>
                <a:uLnTx/>
                <a:uFillTx/>
              </a:rPr>
              <a:t>energy sector</a:t>
            </a:r>
            <a:r>
              <a:rPr kumimoji="0" lang="en-US" sz="2200" b="0" i="0" u="none" strike="noStrike" kern="1200" cap="none" spc="0" normalizeH="0" baseline="0" noProof="0" dirty="0">
                <a:ln>
                  <a:noFill/>
                </a:ln>
                <a:solidFill>
                  <a:srgbClr val="002060"/>
                </a:solidFill>
                <a:effectLst/>
                <a:uLnTx/>
                <a:uFillTx/>
              </a:rPr>
              <a:t>, the variety of </a:t>
            </a:r>
            <a:r>
              <a:rPr kumimoji="0" lang="en-US" sz="2200" b="1" i="0" u="none" strike="noStrike" kern="1200" cap="none" spc="0" normalizeH="0" baseline="0" noProof="0" dirty="0">
                <a:ln>
                  <a:noFill/>
                </a:ln>
                <a:solidFill>
                  <a:srgbClr val="002060"/>
                </a:solidFill>
                <a:effectLst/>
                <a:uLnTx/>
                <a:uFillTx/>
              </a:rPr>
              <a:t>roles</a:t>
            </a:r>
            <a:r>
              <a:rPr kumimoji="0" lang="en-US" sz="2200" b="0" i="0" u="none" strike="noStrike" kern="1200" cap="none" spc="0" normalizeH="0" baseline="0" noProof="0" dirty="0">
                <a:ln>
                  <a:noFill/>
                </a:ln>
                <a:solidFill>
                  <a:srgbClr val="002060"/>
                </a:solidFill>
                <a:effectLst/>
                <a:uLnTx/>
                <a:uFillTx/>
              </a:rPr>
              <a:t> and real life work </a:t>
            </a:r>
            <a:r>
              <a:rPr kumimoji="0" lang="en-US" sz="2200" b="1" i="0" u="none" strike="noStrike" kern="1200" cap="none" spc="0" normalizeH="0" baseline="0" noProof="0" dirty="0">
                <a:ln>
                  <a:noFill/>
                </a:ln>
                <a:solidFill>
                  <a:srgbClr val="002060"/>
                </a:solidFill>
                <a:effectLst/>
                <a:uLnTx/>
                <a:uFillTx/>
              </a:rPr>
              <a:t>tasks</a:t>
            </a:r>
            <a:r>
              <a:rPr kumimoji="0" lang="en-US" sz="2200" b="0" i="0" u="none" strike="noStrike" kern="1200" cap="none" spc="0" normalizeH="0" baseline="0" noProof="0" dirty="0">
                <a:ln>
                  <a:noFill/>
                </a:ln>
                <a:solidFill>
                  <a:srgbClr val="002060"/>
                </a:solidFill>
                <a:effectLst/>
                <a:uLnTx/>
                <a:uFillTx/>
              </a:rPr>
              <a:t>. SSE understands the benefit of inspiring everyone to consider the energy sector and wide range of </a:t>
            </a:r>
            <a:r>
              <a:rPr kumimoji="0" lang="en-US" sz="2200" b="0" i="0" u="none" strike="noStrike" kern="1200" cap="none" spc="0" normalizeH="0" baseline="0" noProof="0" dirty="0">
                <a:ln>
                  <a:noFill/>
                </a:ln>
                <a:solidFill>
                  <a:schemeClr val="accent3"/>
                </a:solidFill>
                <a:effectLst/>
                <a:uLnTx/>
                <a:uFillTx/>
              </a:rPr>
              <a:t>skills</a:t>
            </a:r>
            <a:r>
              <a:rPr kumimoji="0" lang="en-US" sz="2200" b="0" i="0" u="none" strike="noStrike" kern="1200" cap="none" spc="0" normalizeH="0" baseline="0" noProof="0" dirty="0">
                <a:ln>
                  <a:noFill/>
                </a:ln>
                <a:solidFill>
                  <a:srgbClr val="002060"/>
                </a:solidFill>
                <a:effectLst/>
                <a:uLnTx/>
                <a:uFillTx/>
              </a:rPr>
              <a:t>, both technical and essential, we will require.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002060"/>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2060"/>
                </a:solidFill>
                <a:effectLst/>
                <a:uLnTx/>
                <a:uFillTx/>
                <a:cs typeface="Poppins" panose="00000500000000000000" pitchFamily="2" charset="0"/>
              </a:rPr>
              <a:t>Today’s aims: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002060"/>
              </a:solidFill>
              <a:effectLst/>
              <a:uLnTx/>
              <a:uFillTx/>
              <a:cs typeface="Poppins" panose="00000500000000000000" pitchFamily="2" charset="0"/>
            </a:endParaRPr>
          </a:p>
          <a:p>
            <a:pPr marL="342900" lvl="0" indent="-342900" algn="just">
              <a:buFont typeface="+mj-lt"/>
              <a:buAutoNum type="arabicPeriod"/>
            </a:pPr>
            <a:r>
              <a:rPr lang="en-GB" sz="2200" dirty="0">
                <a:solidFill>
                  <a:srgbClr val="002060"/>
                </a:solidFill>
                <a:ea typeface="Open Sans Light" panose="020B0306030504020204" pitchFamily="34" charset="0"/>
              </a:rPr>
              <a:t>To develop an understanding of how the </a:t>
            </a:r>
            <a:r>
              <a:rPr lang="en-GB" sz="2200" b="1" dirty="0">
                <a:solidFill>
                  <a:srgbClr val="002060"/>
                </a:solidFill>
                <a:ea typeface="Open Sans Light" panose="020B0306030504020204" pitchFamily="34" charset="0"/>
              </a:rPr>
              <a:t>weather </a:t>
            </a:r>
            <a:r>
              <a:rPr lang="en-GB" sz="2200" dirty="0">
                <a:solidFill>
                  <a:srgbClr val="002060"/>
                </a:solidFill>
                <a:ea typeface="Open Sans Light" panose="020B0306030504020204" pitchFamily="34" charset="0"/>
              </a:rPr>
              <a:t>can affect the energy network.</a:t>
            </a:r>
          </a:p>
          <a:p>
            <a:pPr marL="342900" lvl="0" indent="-342900" algn="just">
              <a:buFont typeface="+mj-lt"/>
              <a:buAutoNum type="arabicPeriod"/>
            </a:pPr>
            <a:endParaRPr lang="en-GB" sz="2200" dirty="0">
              <a:solidFill>
                <a:srgbClr val="002060"/>
              </a:solidFill>
              <a:ea typeface="Open Sans Light" panose="020B0306030504020204" pitchFamily="34" charset="0"/>
            </a:endParaRPr>
          </a:p>
          <a:p>
            <a:pPr marL="342900" lvl="0" indent="-342900" algn="just">
              <a:buFont typeface="+mj-lt"/>
              <a:buAutoNum type="arabicPeriod"/>
            </a:pPr>
            <a:r>
              <a:rPr lang="en-GB" sz="2200" dirty="0">
                <a:solidFill>
                  <a:srgbClr val="002060"/>
                </a:solidFill>
                <a:ea typeface="Open Sans Light" panose="020B0306030504020204" pitchFamily="34" charset="0"/>
              </a:rPr>
              <a:t>To evaluate the most important steps needed to create a </a:t>
            </a:r>
            <a:r>
              <a:rPr lang="en-GB" sz="2200" b="1" dirty="0">
                <a:solidFill>
                  <a:srgbClr val="002060"/>
                </a:solidFill>
                <a:ea typeface="Open Sans Light" panose="020B0306030504020204" pitchFamily="34" charset="0"/>
              </a:rPr>
              <a:t>resilient </a:t>
            </a:r>
            <a:r>
              <a:rPr lang="en-GB" sz="2200" dirty="0">
                <a:solidFill>
                  <a:srgbClr val="002060"/>
                </a:solidFill>
                <a:ea typeface="Open Sans Light" panose="020B0306030504020204" pitchFamily="34" charset="0"/>
              </a:rPr>
              <a:t>energy network.</a:t>
            </a:r>
          </a:p>
          <a:p>
            <a:pPr marL="342900" lvl="0" indent="-342900" algn="just">
              <a:buFont typeface="+mj-lt"/>
              <a:buAutoNum type="arabicPeriod"/>
            </a:pPr>
            <a:endParaRPr lang="en-GB" sz="2200" dirty="0">
              <a:solidFill>
                <a:srgbClr val="002060"/>
              </a:solidFill>
              <a:ea typeface="Open Sans Light" panose="020B0306030504020204" pitchFamily="34" charset="0"/>
            </a:endParaRPr>
          </a:p>
          <a:p>
            <a:pPr marL="342900" lvl="0" indent="-342900" algn="just">
              <a:buFont typeface="+mj-lt"/>
              <a:buAutoNum type="arabicPeriod"/>
            </a:pPr>
            <a:r>
              <a:rPr lang="en-GB" sz="2200" dirty="0">
                <a:solidFill>
                  <a:srgbClr val="002060"/>
                </a:solidFill>
                <a:ea typeface="Open Sans Light" panose="020B0306030504020204" pitchFamily="34" charset="0"/>
              </a:rPr>
              <a:t>To work together to formulate a plan to </a:t>
            </a:r>
            <a:r>
              <a:rPr lang="en-GB" sz="2200" b="1" dirty="0">
                <a:solidFill>
                  <a:srgbClr val="002060"/>
                </a:solidFill>
                <a:ea typeface="Open Sans Light" panose="020B0306030504020204" pitchFamily="34" charset="0"/>
              </a:rPr>
              <a:t>safeguard</a:t>
            </a:r>
            <a:r>
              <a:rPr lang="en-GB" sz="2200" dirty="0">
                <a:solidFill>
                  <a:srgbClr val="002060"/>
                </a:solidFill>
                <a:ea typeface="Open Sans Light" panose="020B0306030504020204" pitchFamily="34" charset="0"/>
              </a:rPr>
              <a:t> a town against significant storm damage.</a:t>
            </a:r>
          </a:p>
          <a:p>
            <a:pPr marL="342900" lvl="0" indent="-342900" algn="just">
              <a:buFont typeface="+mj-lt"/>
              <a:buAutoNum type="arabicPeriod"/>
            </a:pPr>
            <a:endParaRPr kumimoji="0" lang="en-GB" sz="2200" b="0" i="0" u="none" strike="noStrike" kern="1200" cap="none" spc="0" normalizeH="0" baseline="0" noProof="0" dirty="0">
              <a:ln>
                <a:noFill/>
              </a:ln>
              <a:solidFill>
                <a:srgbClr val="002060"/>
              </a:solidFill>
              <a:effectLst/>
              <a:uLnTx/>
              <a:uFillTx/>
              <a:ea typeface="Open Sans Light" panose="020B0306030504020204" pitchFamily="34" charset="0"/>
              <a:cs typeface="Poppins" panose="00000500000000000000" pitchFamily="2" charset="0"/>
            </a:endParaRPr>
          </a:p>
          <a:p>
            <a:pPr marL="342900" lvl="0" indent="-342900" algn="just">
              <a:buFont typeface="+mj-lt"/>
              <a:buAutoNum type="arabicPeriod"/>
            </a:pPr>
            <a:r>
              <a:rPr kumimoji="0" lang="en-US" sz="2200" b="0" i="0" u="none" strike="noStrike" kern="1200" cap="none" spc="0" normalizeH="0" baseline="0" noProof="0" dirty="0">
                <a:ln>
                  <a:noFill/>
                </a:ln>
                <a:solidFill>
                  <a:srgbClr val="002060"/>
                </a:solidFill>
                <a:effectLst/>
                <a:uLnTx/>
                <a:uFillTx/>
                <a:cs typeface="Poppins" panose="00000500000000000000" pitchFamily="2" charset="0"/>
              </a:rPr>
              <a:t>Develop </a:t>
            </a:r>
            <a:r>
              <a:rPr kumimoji="0" lang="en-US" sz="2200" b="0" i="0" u="none" strike="noStrike" kern="1200" cap="none" spc="0" normalizeH="0" baseline="0" noProof="0" dirty="0">
                <a:ln>
                  <a:noFill/>
                </a:ln>
                <a:solidFill>
                  <a:schemeClr val="accent3"/>
                </a:solidFill>
                <a:effectLst/>
                <a:uLnTx/>
                <a:uFillTx/>
                <a:cs typeface="Poppins" panose="00000500000000000000" pitchFamily="2" charset="0"/>
              </a:rPr>
              <a:t>essential skills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200" b="0" i="0" u="none" strike="noStrike" kern="1200" cap="none" spc="0" normalizeH="0" baseline="0" noProof="0" dirty="0">
              <a:ln>
                <a:noFill/>
              </a:ln>
              <a:solidFill>
                <a:srgbClr val="002060"/>
              </a:solidFill>
              <a:effectLst/>
              <a:uLnTx/>
              <a:uFillTx/>
              <a:cs typeface="Poppins" panose="00000500000000000000" pitchFamily="2" charset="0"/>
            </a:endParaRPr>
          </a:p>
          <a:p>
            <a:pPr marL="44280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2060"/>
                </a:solidFill>
                <a:effectLst/>
                <a:uLnTx/>
                <a:uFillTx/>
                <a:cs typeface="Poppins" panose="00000500000000000000" pitchFamily="2" charset="0"/>
              </a:rPr>
              <a:t>There are 8 highly transferable </a:t>
            </a:r>
            <a:r>
              <a:rPr kumimoji="0" lang="en-US" sz="2200" b="0" i="0" u="none" strike="noStrike" kern="1200" cap="none" spc="0" normalizeH="0" baseline="0" noProof="0" dirty="0">
                <a:ln>
                  <a:noFill/>
                </a:ln>
                <a:solidFill>
                  <a:schemeClr val="accent3"/>
                </a:solidFill>
                <a:effectLst/>
                <a:uLnTx/>
                <a:uFillTx/>
                <a:cs typeface="Poppins" panose="00000500000000000000" pitchFamily="2" charset="0"/>
              </a:rPr>
              <a:t>skills</a:t>
            </a:r>
            <a:r>
              <a:rPr kumimoji="0" lang="en-US" sz="2200" b="0" i="0" u="none" strike="noStrike" kern="1200" cap="none" spc="0" normalizeH="0" baseline="0" noProof="0" dirty="0">
                <a:ln>
                  <a:noFill/>
                </a:ln>
                <a:solidFill>
                  <a:srgbClr val="002060"/>
                </a:solidFill>
                <a:effectLst/>
                <a:uLnTx/>
                <a:uFillTx/>
                <a:cs typeface="Poppins" panose="00000500000000000000" pitchFamily="2" charset="0"/>
              </a:rPr>
              <a:t> one needs to be successful in any job and to support the application of technical skills and knowledge.</a:t>
            </a:r>
            <a:endParaRPr kumimoji="0" lang="en-GB" sz="2200" b="0" i="0" u="none" strike="noStrike" kern="1200" cap="none" spc="0" normalizeH="0" baseline="0" noProof="0" dirty="0">
              <a:ln>
                <a:noFill/>
              </a:ln>
              <a:solidFill>
                <a:srgbClr val="002D72"/>
              </a:solidFill>
              <a:effectLst/>
              <a:uLnTx/>
              <a:uFillTx/>
              <a:cs typeface="Poppins" panose="00000500000000000000" pitchFamily="2" charset="0"/>
            </a:endParaRPr>
          </a:p>
          <a:p>
            <a:pPr marL="442800" marR="0" lvl="0" indent="0" algn="l" defTabSz="914400"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158552"/>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1" dirty="0">
                <a:solidFill>
                  <a:schemeClr val="tx2"/>
                </a:solidFill>
                <a:latin typeface="Arial Black" panose="020B0A04020102020204" pitchFamily="34" charset="0"/>
                <a:cs typeface="Arial" panose="020B0604020202020204" pitchFamily="34" charset="0"/>
              </a:rPr>
              <a:t>Aims for this session</a:t>
            </a:r>
            <a:endParaRPr lang="en-GB" sz="4400" b="1" dirty="0">
              <a:solidFill>
                <a:schemeClr val="tx2"/>
              </a:solidFill>
              <a:latin typeface="Arial Black" panose="020B0A040201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D68B6E64-B0A0-699A-4317-DEB7B963FC7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41500" y="6485619"/>
            <a:ext cx="12573000" cy="1877512"/>
          </a:xfrm>
          <a:prstGeom prst="rect">
            <a:avLst/>
          </a:prstGeom>
        </p:spPr>
      </p:pic>
      <p:pic>
        <p:nvPicPr>
          <p:cNvPr id="4" name="Graphic 3" descr="A flying arrow">
            <a:extLst>
              <a:ext uri="{FF2B5EF4-FFF2-40B4-BE49-F238E27FC236}">
                <a16:creationId xmlns:a16="http://schemas.microsoft.com/office/drawing/2014/main" id="{00CF515D-E451-0F3B-F647-4F6662336B5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557215">
            <a:off x="484983" y="6643421"/>
            <a:ext cx="1619250" cy="990600"/>
          </a:xfrm>
          <a:prstGeom prst="rect">
            <a:avLst/>
          </a:prstGeom>
        </p:spPr>
      </p:pic>
      <p:sp>
        <p:nvSpPr>
          <p:cNvPr id="7" name="Footer Placeholder 6">
            <a:extLst>
              <a:ext uri="{FF2B5EF4-FFF2-40B4-BE49-F238E27FC236}">
                <a16:creationId xmlns:a16="http://schemas.microsoft.com/office/drawing/2014/main" id="{3307587E-C9E7-EEA1-D83F-1F94F02F6083}"/>
              </a:ext>
            </a:extLst>
          </p:cNvPr>
          <p:cNvSpPr>
            <a:spLocks noGrp="1"/>
          </p:cNvSpPr>
          <p:nvPr>
            <p:ph type="ftr" sz="quarter" idx="11"/>
          </p:nvPr>
        </p:nvSpPr>
        <p:spPr/>
        <p:txBody>
          <a:bodyPr/>
          <a:lstStyle/>
          <a:p>
            <a:r>
              <a:rPr lang="en-GB"/>
              <a:t>STEM Education Programme - Storm Session</a:t>
            </a:r>
            <a:endParaRPr lang="en-GB" dirty="0"/>
          </a:p>
        </p:txBody>
      </p:sp>
    </p:spTree>
    <p:extLst>
      <p:ext uri="{BB962C8B-B14F-4D97-AF65-F5344CB8AC3E}">
        <p14:creationId xmlns:p14="http://schemas.microsoft.com/office/powerpoint/2010/main" val="69064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4" y="526711"/>
            <a:ext cx="11438423" cy="1043967"/>
          </a:xfrm>
          <a:prstGeom prst="rect">
            <a:avLst/>
          </a:prstGeom>
        </p:spPr>
        <p:txBody>
          <a:bodyPr vert="horz" lIns="121920" tIns="60960" rIns="121920" bIns="6096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b="1" dirty="0">
                <a:solidFill>
                  <a:schemeClr val="tx2"/>
                </a:solidFill>
                <a:latin typeface="Arial Black" panose="020B0A04020102020204" pitchFamily="34" charset="0"/>
                <a:cs typeface="Arial" panose="020B0604020202020204" pitchFamily="34" charset="0"/>
              </a:rPr>
              <a:t>Which </a:t>
            </a:r>
            <a:r>
              <a:rPr lang="en-GB" sz="4400" b="1" dirty="0">
                <a:solidFill>
                  <a:schemeClr val="accent3"/>
                </a:solidFill>
                <a:latin typeface="Arial Black" panose="020B0A04020102020204" pitchFamily="34" charset="0"/>
                <a:cs typeface="Arial" panose="020B0604020202020204" pitchFamily="34" charset="0"/>
              </a:rPr>
              <a:t>essential skills </a:t>
            </a:r>
            <a:r>
              <a:rPr lang="en-GB" sz="4400" b="1" dirty="0">
                <a:solidFill>
                  <a:schemeClr val="tx2"/>
                </a:solidFill>
                <a:latin typeface="Arial Black" panose="020B0A04020102020204" pitchFamily="34" charset="0"/>
                <a:cs typeface="Arial" panose="020B0604020202020204" pitchFamily="34" charset="0"/>
              </a:rPr>
              <a:t>will this session focus on?</a:t>
            </a:r>
          </a:p>
        </p:txBody>
      </p:sp>
      <p:sp>
        <p:nvSpPr>
          <p:cNvPr id="6" name="TextBox 5">
            <a:extLst>
              <a:ext uri="{FF2B5EF4-FFF2-40B4-BE49-F238E27FC236}">
                <a16:creationId xmlns:a16="http://schemas.microsoft.com/office/drawing/2014/main" id="{87A39843-7912-11FE-3349-61A9226A0453}"/>
              </a:ext>
            </a:extLst>
          </p:cNvPr>
          <p:cNvSpPr txBox="1"/>
          <p:nvPr/>
        </p:nvSpPr>
        <p:spPr>
          <a:xfrm>
            <a:off x="747714" y="1799278"/>
            <a:ext cx="14902593" cy="2329356"/>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rPr>
              <a:t>During this session, you will have the opportunity to apply these </a:t>
            </a:r>
            <a:r>
              <a:rPr kumimoji="0" lang="en-US" sz="2400" b="0" i="0" u="none" strike="noStrike" kern="1200" cap="none" spc="0" normalizeH="0" baseline="0" noProof="0" dirty="0">
                <a:ln>
                  <a:noFill/>
                </a:ln>
                <a:solidFill>
                  <a:schemeClr val="accent3"/>
                </a:solidFill>
                <a:effectLst/>
                <a:uLnTx/>
                <a:uFillTx/>
                <a:ea typeface="+mn-ea"/>
                <a:cs typeface="Poppins" panose="00000500000000000000" pitchFamily="2" charset="0"/>
              </a:rPr>
              <a:t>essential skills</a:t>
            </a: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rPr>
              <a:t> in particular:</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228594" marR="0" lvl="0" indent="-228594"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16" name="TextBox 15">
            <a:extLst>
              <a:ext uri="{FF2B5EF4-FFF2-40B4-BE49-F238E27FC236}">
                <a16:creationId xmlns:a16="http://schemas.microsoft.com/office/drawing/2014/main" id="{6AAC05A8-F7B3-B235-DFC0-F6DE68BC88A6}"/>
              </a:ext>
            </a:extLst>
          </p:cNvPr>
          <p:cNvSpPr txBox="1"/>
          <p:nvPr/>
        </p:nvSpPr>
        <p:spPr>
          <a:xfrm>
            <a:off x="747714" y="7392180"/>
            <a:ext cx="14902593" cy="830997"/>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hlinkClick r:id="rId3"/>
              </a:rPr>
              <a:t>The Universal Framework </a:t>
            </a: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rPr>
              <a:t>breaks down these </a:t>
            </a:r>
            <a:r>
              <a:rPr kumimoji="0" lang="en-US" sz="2400" b="0" i="0" u="none" strike="noStrike" kern="1200" cap="none" spc="0" normalizeH="0" baseline="0" noProof="0" dirty="0">
                <a:ln>
                  <a:noFill/>
                </a:ln>
                <a:solidFill>
                  <a:schemeClr val="accent3"/>
                </a:solidFill>
                <a:effectLst/>
                <a:uLnTx/>
                <a:uFillTx/>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rPr>
              <a:t> into 16 steps to help support an individual’s development</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p:txBody>
      </p:sp>
      <p:sp>
        <p:nvSpPr>
          <p:cNvPr id="2" name="Footer Placeholder 1">
            <a:extLst>
              <a:ext uri="{FF2B5EF4-FFF2-40B4-BE49-F238E27FC236}">
                <a16:creationId xmlns:a16="http://schemas.microsoft.com/office/drawing/2014/main" id="{6EDB7AF7-4885-E805-F62C-DE429CF97714}"/>
              </a:ext>
            </a:extLst>
          </p:cNvPr>
          <p:cNvSpPr>
            <a:spLocks noGrp="1"/>
          </p:cNvSpPr>
          <p:nvPr>
            <p:ph type="ftr" sz="quarter" idx="11"/>
          </p:nvPr>
        </p:nvSpPr>
        <p:spPr/>
        <p:txBody>
          <a:bodyPr/>
          <a:lstStyle/>
          <a:p>
            <a:r>
              <a:rPr lang="en-GB"/>
              <a:t>STEM Education Programme - Storm Session</a:t>
            </a:r>
            <a:endParaRPr lang="en-GB" dirty="0"/>
          </a:p>
        </p:txBody>
      </p:sp>
      <p:pic>
        <p:nvPicPr>
          <p:cNvPr id="4" name="Picture 3">
            <a:extLst>
              <a:ext uri="{FF2B5EF4-FFF2-40B4-BE49-F238E27FC236}">
                <a16:creationId xmlns:a16="http://schemas.microsoft.com/office/drawing/2014/main" id="{8390A215-7EBC-5F1A-6444-D8692FF1462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022193" y="2288534"/>
            <a:ext cx="3378374" cy="3378374"/>
          </a:xfrm>
          <a:prstGeom prst="rect">
            <a:avLst/>
          </a:prstGeom>
        </p:spPr>
      </p:pic>
      <p:sp>
        <p:nvSpPr>
          <p:cNvPr id="5" name="Rectangle 4">
            <a:extLst>
              <a:ext uri="{FF2B5EF4-FFF2-40B4-BE49-F238E27FC236}">
                <a16:creationId xmlns:a16="http://schemas.microsoft.com/office/drawing/2014/main" id="{C17FCD92-ED83-EB51-2BA1-97253E78048A}"/>
              </a:ext>
            </a:extLst>
          </p:cNvPr>
          <p:cNvSpPr/>
          <p:nvPr/>
        </p:nvSpPr>
        <p:spPr>
          <a:xfrm>
            <a:off x="6024321" y="5287169"/>
            <a:ext cx="3376246" cy="1447585"/>
          </a:xfrm>
          <a:prstGeom prst="rect">
            <a:avLst/>
          </a:prstGeom>
          <a:solidFill>
            <a:srgbClr val="ADE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Working cooperatively with others towards achieving a shared goal</a:t>
            </a:r>
          </a:p>
        </p:txBody>
      </p:sp>
      <p:sp>
        <p:nvSpPr>
          <p:cNvPr id="7" name="Rectangle 6">
            <a:extLst>
              <a:ext uri="{FF2B5EF4-FFF2-40B4-BE49-F238E27FC236}">
                <a16:creationId xmlns:a16="http://schemas.microsoft.com/office/drawing/2014/main" id="{E03E6B1B-6781-E7BA-1656-BE4848A30BEF}"/>
              </a:ext>
            </a:extLst>
          </p:cNvPr>
          <p:cNvSpPr/>
          <p:nvPr/>
        </p:nvSpPr>
        <p:spPr>
          <a:xfrm>
            <a:off x="10392003" y="5284019"/>
            <a:ext cx="3376246" cy="1447585"/>
          </a:xfrm>
          <a:prstGeom prst="rect">
            <a:avLst/>
          </a:prstGeom>
          <a:solidFill>
            <a:srgbClr val="F3A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The oral transmission of information or ideas</a:t>
            </a:r>
          </a:p>
        </p:txBody>
      </p:sp>
      <p:sp>
        <p:nvSpPr>
          <p:cNvPr id="10" name="Rectangle 9">
            <a:extLst>
              <a:ext uri="{FF2B5EF4-FFF2-40B4-BE49-F238E27FC236}">
                <a16:creationId xmlns:a16="http://schemas.microsoft.com/office/drawing/2014/main" id="{CC248141-00E5-41F4-22F7-FA333D219C51}"/>
              </a:ext>
            </a:extLst>
          </p:cNvPr>
          <p:cNvSpPr/>
          <p:nvPr/>
        </p:nvSpPr>
        <p:spPr>
          <a:xfrm>
            <a:off x="1673421" y="5284019"/>
            <a:ext cx="3376246" cy="1447585"/>
          </a:xfrm>
          <a:prstGeom prst="rect">
            <a:avLst/>
          </a:prstGeom>
          <a:solidFill>
            <a:srgbClr val="F8C3A4"/>
          </a:solidFill>
          <a:ln>
            <a:solidFill>
              <a:srgbClr val="FDD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The ability to find a solution to a situation or challenge</a:t>
            </a:r>
          </a:p>
        </p:txBody>
      </p:sp>
      <p:pic>
        <p:nvPicPr>
          <p:cNvPr id="12" name="Picture 11">
            <a:extLst>
              <a:ext uri="{FF2B5EF4-FFF2-40B4-BE49-F238E27FC236}">
                <a16:creationId xmlns:a16="http://schemas.microsoft.com/office/drawing/2014/main" id="{46485E03-AC85-FA34-A779-DC56BCE261F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373093" y="2304213"/>
            <a:ext cx="3365673" cy="3378374"/>
          </a:xfrm>
          <a:prstGeom prst="rect">
            <a:avLst/>
          </a:prstGeom>
        </p:spPr>
      </p:pic>
      <p:pic>
        <p:nvPicPr>
          <p:cNvPr id="18" name="Picture 17">
            <a:extLst>
              <a:ext uri="{FF2B5EF4-FFF2-40B4-BE49-F238E27FC236}">
                <a16:creationId xmlns:a16="http://schemas.microsoft.com/office/drawing/2014/main" id="{5831F754-6D90-7C0F-F0D6-DE822E6C6DA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699119" y="2304213"/>
            <a:ext cx="3378374" cy="3378374"/>
          </a:xfrm>
          <a:prstGeom prst="rect">
            <a:avLst/>
          </a:prstGeom>
        </p:spPr>
      </p:pic>
    </p:spTree>
    <p:extLst>
      <p:ext uri="{BB962C8B-B14F-4D97-AF65-F5344CB8AC3E}">
        <p14:creationId xmlns:p14="http://schemas.microsoft.com/office/powerpoint/2010/main" val="60587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animBg="1"/>
      <p:bldP spid="7"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A storm is coming!</a:t>
            </a:r>
          </a:p>
        </p:txBody>
      </p:sp>
      <p:pic>
        <p:nvPicPr>
          <p:cNvPr id="2" name="Picture 1">
            <a:extLst>
              <a:ext uri="{FF2B5EF4-FFF2-40B4-BE49-F238E27FC236}">
                <a16:creationId xmlns:a16="http://schemas.microsoft.com/office/drawing/2014/main" id="{EE22D15D-6C53-3322-5591-178FC906BEA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570814" y="4232883"/>
            <a:ext cx="2292589" cy="2292589"/>
          </a:xfrm>
          <a:prstGeom prst="rect">
            <a:avLst/>
          </a:prstGeom>
        </p:spPr>
      </p:pic>
    </p:spTree>
    <p:extLst>
      <p:ext uri="{BB962C8B-B14F-4D97-AF65-F5344CB8AC3E}">
        <p14:creationId xmlns:p14="http://schemas.microsoft.com/office/powerpoint/2010/main" val="97150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9D0D179-22D3-4560-A38A-0BE1913481B8}"/>
              </a:ext>
            </a:extLst>
          </p:cNvPr>
          <p:cNvSpPr/>
          <p:nvPr/>
        </p:nvSpPr>
        <p:spPr>
          <a:xfrm>
            <a:off x="7510137" y="396097"/>
            <a:ext cx="3516557" cy="267891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9" name="Title 2">
            <a:extLst>
              <a:ext uri="{FF2B5EF4-FFF2-40B4-BE49-F238E27FC236}">
                <a16:creationId xmlns:a16="http://schemas.microsoft.com/office/drawing/2014/main" id="{CB00E203-9387-4182-9BBF-D31F2EFD0B65}"/>
              </a:ext>
            </a:extLst>
          </p:cNvPr>
          <p:cNvSpPr txBox="1">
            <a:spLocks/>
          </p:cNvSpPr>
          <p:nvPr/>
        </p:nvSpPr>
        <p:spPr>
          <a:xfrm>
            <a:off x="359567" y="-101059"/>
            <a:ext cx="8344771"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defRPr/>
            </a:pPr>
            <a:r>
              <a:rPr lang="en-GB" sz="4000" dirty="0">
                <a:solidFill>
                  <a:schemeClr val="tx2"/>
                </a:solidFill>
                <a:latin typeface="Arial Black" panose="020B0A04020102020204" pitchFamily="34" charset="0"/>
              </a:rPr>
              <a:t>A storm is coming!</a:t>
            </a:r>
            <a:endParaRPr lang="en-GB" sz="4000" dirty="0">
              <a:solidFill>
                <a:schemeClr val="tx2"/>
              </a:solidFill>
              <a:cs typeface="Poppins SemiBold" panose="00000700000000000000" pitchFamily="2" charset="0"/>
            </a:endParaRPr>
          </a:p>
        </p:txBody>
      </p:sp>
      <p:sp>
        <p:nvSpPr>
          <p:cNvPr id="2" name="TextBox 1">
            <a:extLst>
              <a:ext uri="{FF2B5EF4-FFF2-40B4-BE49-F238E27FC236}">
                <a16:creationId xmlns:a16="http://schemas.microsoft.com/office/drawing/2014/main" id="{A1720E02-F5BF-4C21-AEE5-943EC953F53D}"/>
              </a:ext>
            </a:extLst>
          </p:cNvPr>
          <p:cNvSpPr txBox="1"/>
          <p:nvPr/>
        </p:nvSpPr>
        <p:spPr>
          <a:xfrm>
            <a:off x="8271886" y="883888"/>
            <a:ext cx="3179896" cy="420564"/>
          </a:xfrm>
          <a:prstGeom prst="rect">
            <a:avLst/>
          </a:prstGeom>
          <a:noFill/>
        </p:spPr>
        <p:txBody>
          <a:bodyPr wrap="square" rtlCol="0">
            <a:spAutoFit/>
          </a:bodyPr>
          <a:lstStyle/>
          <a:p>
            <a:r>
              <a:rPr lang="en-GB" sz="2133" b="1" dirty="0">
                <a:solidFill>
                  <a:srgbClr val="002D72"/>
                </a:solidFill>
                <a:latin typeface="+mj-lt"/>
                <a:cs typeface="Poppins" panose="00000500000000000000" pitchFamily="2" charset="0"/>
              </a:rPr>
              <a:t>80-100MPH winds</a:t>
            </a:r>
          </a:p>
        </p:txBody>
      </p:sp>
      <p:pic>
        <p:nvPicPr>
          <p:cNvPr id="4" name="Picture 3" descr="A picture containing person, cup, table, coffee&#10;&#10;Description automatically generated">
            <a:extLst>
              <a:ext uri="{FF2B5EF4-FFF2-40B4-BE49-F238E27FC236}">
                <a16:creationId xmlns:a16="http://schemas.microsoft.com/office/drawing/2014/main" id="{91442132-D707-4CEA-A5A2-A9E9D30352F2}"/>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025860" y="2820482"/>
            <a:ext cx="4197500" cy="2798333"/>
          </a:xfrm>
          <a:prstGeom prst="rect">
            <a:avLst/>
          </a:prstGeom>
          <a:solidFill>
            <a:srgbClr val="78BF4E"/>
          </a:solidFill>
        </p:spPr>
      </p:pic>
      <p:pic>
        <p:nvPicPr>
          <p:cNvPr id="7" name="Picture 6" descr="A train traveling down train tracks near a forest&#10;&#10;Description automatically generated">
            <a:extLst>
              <a:ext uri="{FF2B5EF4-FFF2-40B4-BE49-F238E27FC236}">
                <a16:creationId xmlns:a16="http://schemas.microsoft.com/office/drawing/2014/main" id="{4AF2F772-430D-4937-98A4-5F728DE6F6C7}"/>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l="14879"/>
          <a:stretch/>
        </p:blipFill>
        <p:spPr>
          <a:xfrm>
            <a:off x="374840" y="2668794"/>
            <a:ext cx="3572933" cy="2798332"/>
          </a:xfrm>
          <a:prstGeom prst="rect">
            <a:avLst/>
          </a:prstGeom>
        </p:spPr>
      </p:pic>
      <p:pic>
        <p:nvPicPr>
          <p:cNvPr id="12" name="Picture 11" descr="A picture containing grass, outdoor, fence, field&#10;&#10;Description automatically generated">
            <a:extLst>
              <a:ext uri="{FF2B5EF4-FFF2-40B4-BE49-F238E27FC236}">
                <a16:creationId xmlns:a16="http://schemas.microsoft.com/office/drawing/2014/main" id="{DC1A2BD7-5983-4AE9-94D5-0FE39417620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223360" y="3188898"/>
            <a:ext cx="4110800" cy="3083100"/>
          </a:xfrm>
          <a:prstGeom prst="rect">
            <a:avLst/>
          </a:prstGeom>
        </p:spPr>
      </p:pic>
      <p:pic>
        <p:nvPicPr>
          <p:cNvPr id="14" name="Picture 13" descr="A group of people in a room&#10;&#10;Description automatically generated">
            <a:extLst>
              <a:ext uri="{FF2B5EF4-FFF2-40B4-BE49-F238E27FC236}">
                <a16:creationId xmlns:a16="http://schemas.microsoft.com/office/drawing/2014/main" id="{36D38F65-6337-4C08-BD42-0AD9F1548FE8}"/>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275507" y="5161657"/>
            <a:ext cx="4703683" cy="2924123"/>
          </a:xfrm>
          <a:prstGeom prst="rect">
            <a:avLst/>
          </a:prstGeom>
        </p:spPr>
      </p:pic>
      <p:pic>
        <p:nvPicPr>
          <p:cNvPr id="16" name="Picture 15" descr="A person standing in a room&#10;&#10;Description automatically generated">
            <a:extLst>
              <a:ext uri="{FF2B5EF4-FFF2-40B4-BE49-F238E27FC236}">
                <a16:creationId xmlns:a16="http://schemas.microsoft.com/office/drawing/2014/main" id="{F365E6DC-9A85-4CA3-BD7F-DEA0A67B399A}"/>
              </a:ext>
            </a:extLst>
          </p:cNvPr>
          <p:cNvPicPr>
            <a:picLocks noChangeAspect="1"/>
          </p:cNvPicPr>
          <p:nvPr/>
        </p:nvPicPr>
        <p:blipFill rotWithShape="1">
          <a:blip r:embed="rId7" cstate="email">
            <a:extLst>
              <a:ext uri="{28A0092B-C50C-407E-A947-70E740481C1C}">
                <a14:useLocalDpi xmlns:a14="http://schemas.microsoft.com/office/drawing/2010/main" val="0"/>
              </a:ext>
            </a:extLst>
          </a:blip>
          <a:srcRect r="20000"/>
          <a:stretch/>
        </p:blipFill>
        <p:spPr>
          <a:xfrm>
            <a:off x="12334160" y="2863176"/>
            <a:ext cx="3389508" cy="2824595"/>
          </a:xfrm>
          <a:prstGeom prst="rect">
            <a:avLst/>
          </a:prstGeom>
        </p:spPr>
      </p:pic>
      <p:pic>
        <p:nvPicPr>
          <p:cNvPr id="18" name="Picture 17" descr="A group of people standing in a room&#10;&#10;Description automatically generated">
            <a:extLst>
              <a:ext uri="{FF2B5EF4-FFF2-40B4-BE49-F238E27FC236}">
                <a16:creationId xmlns:a16="http://schemas.microsoft.com/office/drawing/2014/main" id="{CE706838-9614-407C-83F7-E591CA9340C5}"/>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532332" y="5161657"/>
            <a:ext cx="4386184" cy="2924123"/>
          </a:xfrm>
          <a:prstGeom prst="rect">
            <a:avLst/>
          </a:prstGeom>
          <a:solidFill>
            <a:srgbClr val="002060"/>
          </a:solidFill>
        </p:spPr>
      </p:pic>
      <p:sp>
        <p:nvSpPr>
          <p:cNvPr id="21" name="TextBox 20">
            <a:extLst>
              <a:ext uri="{FF2B5EF4-FFF2-40B4-BE49-F238E27FC236}">
                <a16:creationId xmlns:a16="http://schemas.microsoft.com/office/drawing/2014/main" id="{A09CAF45-4697-4682-95E0-226127BD9093}"/>
              </a:ext>
            </a:extLst>
          </p:cNvPr>
          <p:cNvSpPr txBox="1"/>
          <p:nvPr/>
        </p:nvSpPr>
        <p:spPr>
          <a:xfrm>
            <a:off x="12334160" y="2999070"/>
            <a:ext cx="1483433" cy="379656"/>
          </a:xfrm>
          <a:prstGeom prst="rect">
            <a:avLst/>
          </a:prstGeom>
          <a:solidFill>
            <a:srgbClr val="002060"/>
          </a:solidFill>
        </p:spPr>
        <p:txBody>
          <a:bodyPr wrap="square" rtlCol="0" anchor="ctr">
            <a:spAutoFit/>
          </a:bodyPr>
          <a:lstStyle>
            <a:defPPr>
              <a:defRPr lang="en-US"/>
            </a:defPPr>
            <a:lvl1pPr algn="ctr">
              <a:defRPr sz="1400">
                <a:solidFill>
                  <a:schemeClr val="bg1"/>
                </a:solidFill>
                <a:latin typeface="Museo Sans 100" panose="02000000000000000000" pitchFamily="50" charset="0"/>
                <a:cs typeface="Poppins Black" panose="00000A00000000000000" pitchFamily="2" charset="0"/>
              </a:defRPr>
            </a:lvl1pPr>
          </a:lstStyle>
          <a:p>
            <a:r>
              <a:rPr lang="en-GB" sz="1867" dirty="0">
                <a:latin typeface="+mj-lt"/>
              </a:rPr>
              <a:t>HOSPITAL</a:t>
            </a:r>
          </a:p>
        </p:txBody>
      </p:sp>
      <p:sp>
        <p:nvSpPr>
          <p:cNvPr id="23" name="TextBox 22">
            <a:extLst>
              <a:ext uri="{FF2B5EF4-FFF2-40B4-BE49-F238E27FC236}">
                <a16:creationId xmlns:a16="http://schemas.microsoft.com/office/drawing/2014/main" id="{8C5FC02C-17F6-47C9-B188-1AADB795228D}"/>
              </a:ext>
            </a:extLst>
          </p:cNvPr>
          <p:cNvSpPr txBox="1"/>
          <p:nvPr/>
        </p:nvSpPr>
        <p:spPr>
          <a:xfrm>
            <a:off x="4040859" y="2925975"/>
            <a:ext cx="2617161" cy="379656"/>
          </a:xfrm>
          <a:prstGeom prst="rect">
            <a:avLst/>
          </a:prstGeom>
          <a:solidFill>
            <a:srgbClr val="002060"/>
          </a:solidFill>
        </p:spPr>
        <p:txBody>
          <a:bodyPr wrap="square" rtlCol="0" anchor="ctr">
            <a:spAutoFit/>
          </a:bodyPr>
          <a:lstStyle>
            <a:defPPr>
              <a:defRPr lang="en-US"/>
            </a:defPPr>
            <a:lvl1pPr algn="ctr">
              <a:defRPr sz="1400">
                <a:solidFill>
                  <a:schemeClr val="bg1"/>
                </a:solidFill>
                <a:latin typeface="Museo Sans 100" panose="02000000000000000000" pitchFamily="50" charset="0"/>
                <a:cs typeface="Poppins Black" panose="00000A00000000000000" pitchFamily="2" charset="0"/>
              </a:defRPr>
            </a:lvl1pPr>
          </a:lstStyle>
          <a:p>
            <a:r>
              <a:rPr lang="en-GB" sz="1867" dirty="0">
                <a:latin typeface="+mj-lt"/>
              </a:rPr>
              <a:t>RETIREMENT HOME</a:t>
            </a:r>
          </a:p>
        </p:txBody>
      </p:sp>
      <p:sp>
        <p:nvSpPr>
          <p:cNvPr id="25" name="TextBox 24">
            <a:extLst>
              <a:ext uri="{FF2B5EF4-FFF2-40B4-BE49-F238E27FC236}">
                <a16:creationId xmlns:a16="http://schemas.microsoft.com/office/drawing/2014/main" id="{DB432BB5-65DB-42A9-A1A4-C98F04C0622F}"/>
              </a:ext>
            </a:extLst>
          </p:cNvPr>
          <p:cNvSpPr txBox="1"/>
          <p:nvPr/>
        </p:nvSpPr>
        <p:spPr>
          <a:xfrm>
            <a:off x="8223711" y="3258518"/>
            <a:ext cx="3516557" cy="379656"/>
          </a:xfrm>
          <a:prstGeom prst="rect">
            <a:avLst/>
          </a:prstGeom>
          <a:solidFill>
            <a:srgbClr val="002060"/>
          </a:solidFill>
        </p:spPr>
        <p:txBody>
          <a:bodyPr wrap="square" rtlCol="0" anchor="ctr">
            <a:spAutoFit/>
          </a:bodyPr>
          <a:lstStyle>
            <a:defPPr>
              <a:defRPr lang="en-US"/>
            </a:defPPr>
            <a:lvl1pPr algn="ctr">
              <a:defRPr sz="1400">
                <a:solidFill>
                  <a:schemeClr val="bg1"/>
                </a:solidFill>
                <a:latin typeface="Museo Sans 100" panose="02000000000000000000" pitchFamily="50" charset="0"/>
                <a:cs typeface="Poppins Black" panose="00000A00000000000000" pitchFamily="2" charset="0"/>
              </a:defRPr>
            </a:lvl1pPr>
          </a:lstStyle>
          <a:p>
            <a:r>
              <a:rPr lang="en-GB" sz="1867" dirty="0">
                <a:latin typeface="+mj-lt"/>
              </a:rPr>
              <a:t>ELECTRICITY SUB-STATION</a:t>
            </a:r>
          </a:p>
        </p:txBody>
      </p:sp>
      <p:sp>
        <p:nvSpPr>
          <p:cNvPr id="27" name="TextBox 26">
            <a:extLst>
              <a:ext uri="{FF2B5EF4-FFF2-40B4-BE49-F238E27FC236}">
                <a16:creationId xmlns:a16="http://schemas.microsoft.com/office/drawing/2014/main" id="{BB1C7810-FB03-4354-AF37-07F60BE34EDE}"/>
              </a:ext>
            </a:extLst>
          </p:cNvPr>
          <p:cNvSpPr txBox="1"/>
          <p:nvPr/>
        </p:nvSpPr>
        <p:spPr>
          <a:xfrm>
            <a:off x="5269459" y="5295764"/>
            <a:ext cx="2883345" cy="379656"/>
          </a:xfrm>
          <a:prstGeom prst="rect">
            <a:avLst/>
          </a:prstGeom>
          <a:solidFill>
            <a:srgbClr val="002060"/>
          </a:solidFill>
        </p:spPr>
        <p:txBody>
          <a:bodyPr wrap="square" rtlCol="0" anchor="ctr">
            <a:spAutoFit/>
          </a:bodyPr>
          <a:lstStyle>
            <a:defPPr>
              <a:defRPr lang="en-US"/>
            </a:defPPr>
            <a:lvl1pPr algn="ctr">
              <a:defRPr sz="1400">
                <a:solidFill>
                  <a:schemeClr val="bg1"/>
                </a:solidFill>
                <a:latin typeface="Museo Sans 100" panose="02000000000000000000" pitchFamily="50" charset="0"/>
                <a:cs typeface="Poppins Black" panose="00000A00000000000000" pitchFamily="2" charset="0"/>
              </a:defRPr>
            </a:lvl1pPr>
          </a:lstStyle>
          <a:p>
            <a:r>
              <a:rPr lang="en-GB" sz="1867" dirty="0">
                <a:latin typeface="+mj-lt"/>
              </a:rPr>
              <a:t>SECONDARY SCHOOL</a:t>
            </a:r>
          </a:p>
        </p:txBody>
      </p:sp>
      <p:sp>
        <p:nvSpPr>
          <p:cNvPr id="29" name="TextBox 28">
            <a:extLst>
              <a:ext uri="{FF2B5EF4-FFF2-40B4-BE49-F238E27FC236}">
                <a16:creationId xmlns:a16="http://schemas.microsoft.com/office/drawing/2014/main" id="{64C83FE6-1D48-4D1D-B76A-A8D93C1F7C8B}"/>
              </a:ext>
            </a:extLst>
          </p:cNvPr>
          <p:cNvSpPr txBox="1"/>
          <p:nvPr/>
        </p:nvSpPr>
        <p:spPr>
          <a:xfrm>
            <a:off x="531981" y="5267150"/>
            <a:ext cx="2317761" cy="379656"/>
          </a:xfrm>
          <a:prstGeom prst="rect">
            <a:avLst/>
          </a:prstGeom>
          <a:solidFill>
            <a:srgbClr val="002060"/>
          </a:solidFill>
        </p:spPr>
        <p:txBody>
          <a:bodyPr wrap="square" rtlCol="0" anchor="ctr">
            <a:spAutoFit/>
          </a:bodyPr>
          <a:lstStyle>
            <a:defPPr>
              <a:defRPr lang="en-US"/>
            </a:defPPr>
            <a:lvl1pPr algn="ctr">
              <a:defRPr sz="1400">
                <a:solidFill>
                  <a:schemeClr val="bg1"/>
                </a:solidFill>
                <a:latin typeface="Museo Sans 100" panose="02000000000000000000" pitchFamily="50" charset="0"/>
                <a:cs typeface="Poppins Black" panose="00000A00000000000000" pitchFamily="2" charset="0"/>
              </a:defRPr>
            </a:lvl1pPr>
          </a:lstStyle>
          <a:p>
            <a:r>
              <a:rPr lang="en-GB" sz="1867" dirty="0">
                <a:latin typeface="+mj-lt"/>
              </a:rPr>
              <a:t>LOCAL NURSERY</a:t>
            </a:r>
          </a:p>
        </p:txBody>
      </p:sp>
      <p:sp>
        <p:nvSpPr>
          <p:cNvPr id="31" name="TextBox 30">
            <a:extLst>
              <a:ext uri="{FF2B5EF4-FFF2-40B4-BE49-F238E27FC236}">
                <a16:creationId xmlns:a16="http://schemas.microsoft.com/office/drawing/2014/main" id="{3D7AFFBF-3060-4199-96F9-738696538AE0}"/>
              </a:ext>
            </a:extLst>
          </p:cNvPr>
          <p:cNvSpPr txBox="1"/>
          <p:nvPr/>
        </p:nvSpPr>
        <p:spPr>
          <a:xfrm>
            <a:off x="374840" y="2736147"/>
            <a:ext cx="3417747" cy="379656"/>
          </a:xfrm>
          <a:prstGeom prst="rect">
            <a:avLst/>
          </a:prstGeom>
          <a:solidFill>
            <a:srgbClr val="002060"/>
          </a:solidFill>
        </p:spPr>
        <p:txBody>
          <a:bodyPr wrap="square" rtlCol="0" anchor="ctr">
            <a:spAutoFit/>
          </a:bodyPr>
          <a:lstStyle/>
          <a:p>
            <a:pPr algn="ctr"/>
            <a:r>
              <a:rPr lang="en-GB" sz="1867" dirty="0">
                <a:solidFill>
                  <a:schemeClr val="bg1"/>
                </a:solidFill>
                <a:latin typeface="+mj-lt"/>
                <a:cs typeface="Poppins Black" panose="00000A00000000000000" pitchFamily="2" charset="0"/>
              </a:rPr>
              <a:t>TRAIN TRACKS &amp; STATION</a:t>
            </a:r>
          </a:p>
        </p:txBody>
      </p:sp>
      <p:pic>
        <p:nvPicPr>
          <p:cNvPr id="10" name="Picture 9" descr="A large building&#10;&#10;Description automatically generated">
            <a:extLst>
              <a:ext uri="{FF2B5EF4-FFF2-40B4-BE49-F238E27FC236}">
                <a16:creationId xmlns:a16="http://schemas.microsoft.com/office/drawing/2014/main" id="{064C2362-FAE8-4E24-BC5B-FB0EE16A7B3D}"/>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10439587" y="5152081"/>
            <a:ext cx="4377335" cy="2918223"/>
          </a:xfrm>
          <a:prstGeom prst="rect">
            <a:avLst/>
          </a:prstGeom>
        </p:spPr>
      </p:pic>
      <p:sp>
        <p:nvSpPr>
          <p:cNvPr id="19" name="TextBox 18">
            <a:extLst>
              <a:ext uri="{FF2B5EF4-FFF2-40B4-BE49-F238E27FC236}">
                <a16:creationId xmlns:a16="http://schemas.microsoft.com/office/drawing/2014/main" id="{22AD0CBD-F6B7-4623-BC31-BD37D7094597}"/>
              </a:ext>
            </a:extLst>
          </p:cNvPr>
          <p:cNvSpPr txBox="1"/>
          <p:nvPr/>
        </p:nvSpPr>
        <p:spPr>
          <a:xfrm>
            <a:off x="10439587" y="5295764"/>
            <a:ext cx="1834267" cy="379656"/>
          </a:xfrm>
          <a:prstGeom prst="rect">
            <a:avLst/>
          </a:prstGeom>
          <a:solidFill>
            <a:srgbClr val="002060"/>
          </a:solidFill>
        </p:spPr>
        <p:txBody>
          <a:bodyPr wrap="square" rtlCol="0" anchor="ctr">
            <a:spAutoFit/>
          </a:bodyPr>
          <a:lstStyle>
            <a:defPPr>
              <a:defRPr lang="en-US"/>
            </a:defPPr>
            <a:lvl1pPr algn="ctr">
              <a:defRPr sz="1400">
                <a:solidFill>
                  <a:schemeClr val="bg1"/>
                </a:solidFill>
                <a:latin typeface="Museo Sans 100" panose="02000000000000000000" pitchFamily="50" charset="0"/>
                <a:cs typeface="Poppins Black" panose="00000A00000000000000" pitchFamily="2" charset="0"/>
              </a:defRPr>
            </a:lvl1pPr>
          </a:lstStyle>
          <a:p>
            <a:r>
              <a:rPr lang="en-GB" sz="1867" dirty="0">
                <a:latin typeface="+mj-lt"/>
              </a:rPr>
              <a:t>CATHEDRAL</a:t>
            </a:r>
          </a:p>
        </p:txBody>
      </p:sp>
      <p:pic>
        <p:nvPicPr>
          <p:cNvPr id="35" name="Picture 34" descr="Icon&#10;&#10;Description automatically generated">
            <a:extLst>
              <a:ext uri="{FF2B5EF4-FFF2-40B4-BE49-F238E27FC236}">
                <a16:creationId xmlns:a16="http://schemas.microsoft.com/office/drawing/2014/main" id="{8298479A-B35C-4479-A9B9-759324CE1451}"/>
              </a:ext>
            </a:extLst>
          </p:cNvPr>
          <p:cNvPicPr>
            <a:picLocks noChangeAspect="1"/>
          </p:cNvPicPr>
          <p:nvPr/>
        </p:nvPicPr>
        <p:blipFill>
          <a:blip r:embed="rId10" cstate="email">
            <a:extLst>
              <a:ext uri="{BEBA8EAE-BF5A-486C-A8C5-ECC9F3942E4B}">
                <a14:imgProps xmlns:a14="http://schemas.microsoft.com/office/drawing/2010/main">
                  <a14:imgLayer r:embed="rId11">
                    <a14:imgEffect>
                      <a14:backgroundRemoval t="6389" b="92500" l="5926" r="96389">
                        <a14:foregroundMark x1="7222" y1="84722" x2="7222" y2="84722"/>
                        <a14:foregroundMark x1="49722" y1="6481" x2="49722" y2="6481"/>
                        <a14:foregroundMark x1="96574" y1="86019" x2="96574" y2="86019"/>
                        <a14:foregroundMark x1="5926" y1="88981" x2="5926" y2="88981"/>
                        <a14:foregroundMark x1="24815" y1="92500" x2="24815" y2="92500"/>
                      </a14:backgroundRemoval>
                    </a14:imgEffect>
                  </a14:imgLayer>
                </a14:imgProps>
              </a:ext>
              <a:ext uri="{28A0092B-C50C-407E-A947-70E740481C1C}">
                <a14:useLocalDpi xmlns:a14="http://schemas.microsoft.com/office/drawing/2010/main" val="0"/>
              </a:ext>
            </a:extLst>
          </a:blip>
          <a:stretch>
            <a:fillRect/>
          </a:stretch>
        </p:blipFill>
        <p:spPr>
          <a:xfrm>
            <a:off x="7782391" y="847730"/>
            <a:ext cx="491088" cy="492443"/>
          </a:xfrm>
          <a:prstGeom prst="rect">
            <a:avLst/>
          </a:prstGeom>
        </p:spPr>
      </p:pic>
      <p:sp>
        <p:nvSpPr>
          <p:cNvPr id="39" name="TextBox 38">
            <a:extLst>
              <a:ext uri="{FF2B5EF4-FFF2-40B4-BE49-F238E27FC236}">
                <a16:creationId xmlns:a16="http://schemas.microsoft.com/office/drawing/2014/main" id="{DFB03974-C416-4FDD-9498-5ECCB1D2424C}"/>
              </a:ext>
            </a:extLst>
          </p:cNvPr>
          <p:cNvSpPr txBox="1"/>
          <p:nvPr/>
        </p:nvSpPr>
        <p:spPr>
          <a:xfrm>
            <a:off x="8271886" y="1601874"/>
            <a:ext cx="3179896" cy="420564"/>
          </a:xfrm>
          <a:prstGeom prst="rect">
            <a:avLst/>
          </a:prstGeom>
          <a:noFill/>
        </p:spPr>
        <p:txBody>
          <a:bodyPr wrap="square" rtlCol="0">
            <a:spAutoFit/>
          </a:bodyPr>
          <a:lstStyle/>
          <a:p>
            <a:r>
              <a:rPr lang="en-GB" sz="2133" b="1" dirty="0">
                <a:solidFill>
                  <a:srgbClr val="002D72"/>
                </a:solidFill>
                <a:latin typeface="+mj-lt"/>
                <a:cs typeface="Poppins" panose="00000500000000000000" pitchFamily="2" charset="0"/>
              </a:rPr>
              <a:t>Extreme rainfall</a:t>
            </a:r>
          </a:p>
        </p:txBody>
      </p:sp>
      <p:sp>
        <p:nvSpPr>
          <p:cNvPr id="43" name="TextBox 42">
            <a:extLst>
              <a:ext uri="{FF2B5EF4-FFF2-40B4-BE49-F238E27FC236}">
                <a16:creationId xmlns:a16="http://schemas.microsoft.com/office/drawing/2014/main" id="{2B8E211B-B3E7-4A04-AF77-5546D8CBCBE1}"/>
              </a:ext>
            </a:extLst>
          </p:cNvPr>
          <p:cNvSpPr txBox="1"/>
          <p:nvPr/>
        </p:nvSpPr>
        <p:spPr>
          <a:xfrm>
            <a:off x="8271886" y="2267882"/>
            <a:ext cx="3179896" cy="420564"/>
          </a:xfrm>
          <a:prstGeom prst="rect">
            <a:avLst/>
          </a:prstGeom>
          <a:noFill/>
        </p:spPr>
        <p:txBody>
          <a:bodyPr wrap="square" rtlCol="0">
            <a:spAutoFit/>
          </a:bodyPr>
          <a:lstStyle/>
          <a:p>
            <a:r>
              <a:rPr lang="en-GB" sz="2133" b="1" dirty="0">
                <a:solidFill>
                  <a:srgbClr val="002D72"/>
                </a:solidFill>
                <a:latin typeface="+mj-lt"/>
                <a:cs typeface="Poppins" panose="00000500000000000000" pitchFamily="2" charset="0"/>
              </a:rPr>
              <a:t>Flood warning</a:t>
            </a:r>
          </a:p>
        </p:txBody>
      </p:sp>
      <p:sp>
        <p:nvSpPr>
          <p:cNvPr id="47" name="TextBox 46">
            <a:extLst>
              <a:ext uri="{FF2B5EF4-FFF2-40B4-BE49-F238E27FC236}">
                <a16:creationId xmlns:a16="http://schemas.microsoft.com/office/drawing/2014/main" id="{B081BCBA-F7B3-49C1-87EC-F7518F68B1F9}"/>
              </a:ext>
            </a:extLst>
          </p:cNvPr>
          <p:cNvSpPr txBox="1"/>
          <p:nvPr/>
        </p:nvSpPr>
        <p:spPr>
          <a:xfrm>
            <a:off x="338704" y="953686"/>
            <a:ext cx="7062314" cy="1323439"/>
          </a:xfrm>
          <a:prstGeom prst="rect">
            <a:avLst/>
          </a:prstGeom>
          <a:noFill/>
        </p:spPr>
        <p:txBody>
          <a:bodyPr wrap="square" rtlCol="0">
            <a:spAutoFit/>
          </a:bodyPr>
          <a:lstStyle/>
          <a:p>
            <a:r>
              <a:rPr lang="en-GB" sz="2000" b="1" dirty="0">
                <a:solidFill>
                  <a:schemeClr val="accent3"/>
                </a:solidFill>
                <a:latin typeface="+mj-lt"/>
                <a:cs typeface="Poppins" panose="00000500000000000000" pitchFamily="2" charset="0"/>
              </a:rPr>
              <a:t>Forecasters predict that a storm will hit your town in two days’ time. You have limited budget and time. Decide in what order you will prioritise protecting the following elements of the town.</a:t>
            </a:r>
          </a:p>
        </p:txBody>
      </p:sp>
      <p:pic>
        <p:nvPicPr>
          <p:cNvPr id="13" name="Picture 12" descr="Icon&#10;&#10;Description automatically generated">
            <a:extLst>
              <a:ext uri="{FF2B5EF4-FFF2-40B4-BE49-F238E27FC236}">
                <a16:creationId xmlns:a16="http://schemas.microsoft.com/office/drawing/2014/main" id="{381D1563-EC5A-4A28-909F-44EA00E542BD}"/>
              </a:ext>
            </a:extLst>
          </p:cNvPr>
          <p:cNvPicPr>
            <a:picLocks noChangeAspect="1"/>
          </p:cNvPicPr>
          <p:nvPr/>
        </p:nvPicPr>
        <p:blipFill>
          <a:blip r:embed="rId10" cstate="email">
            <a:extLst>
              <a:ext uri="{BEBA8EAE-BF5A-486C-A8C5-ECC9F3942E4B}">
                <a14:imgProps xmlns:a14="http://schemas.microsoft.com/office/drawing/2010/main">
                  <a14:imgLayer r:embed="rId11">
                    <a14:imgEffect>
                      <a14:backgroundRemoval t="6389" b="92500" l="5926" r="96389">
                        <a14:foregroundMark x1="7222" y1="84722" x2="7222" y2="84722"/>
                        <a14:foregroundMark x1="49722" y1="6481" x2="49722" y2="6481"/>
                        <a14:foregroundMark x1="96574" y1="86019" x2="96574" y2="86019"/>
                        <a14:foregroundMark x1="5926" y1="88981" x2="5926" y2="88981"/>
                        <a14:foregroundMark x1="24815" y1="92500" x2="24815" y2="92500"/>
                      </a14:backgroundRemoval>
                    </a14:imgEffect>
                  </a14:imgLayer>
                </a14:imgProps>
              </a:ext>
              <a:ext uri="{28A0092B-C50C-407E-A947-70E740481C1C}">
                <a14:useLocalDpi xmlns:a14="http://schemas.microsoft.com/office/drawing/2010/main" val="0"/>
              </a:ext>
            </a:extLst>
          </a:blip>
          <a:stretch>
            <a:fillRect/>
          </a:stretch>
        </p:blipFill>
        <p:spPr>
          <a:xfrm>
            <a:off x="7782391" y="1523690"/>
            <a:ext cx="491088" cy="492443"/>
          </a:xfrm>
          <a:prstGeom prst="rect">
            <a:avLst/>
          </a:prstGeom>
        </p:spPr>
      </p:pic>
      <p:pic>
        <p:nvPicPr>
          <p:cNvPr id="15" name="Picture 14" descr="Icon&#10;&#10;Description automatically generated">
            <a:extLst>
              <a:ext uri="{FF2B5EF4-FFF2-40B4-BE49-F238E27FC236}">
                <a16:creationId xmlns:a16="http://schemas.microsoft.com/office/drawing/2014/main" id="{DA99FABC-034E-490A-9165-E7322EA7B1D8}"/>
              </a:ext>
            </a:extLst>
          </p:cNvPr>
          <p:cNvPicPr>
            <a:picLocks noChangeAspect="1"/>
          </p:cNvPicPr>
          <p:nvPr/>
        </p:nvPicPr>
        <p:blipFill>
          <a:blip r:embed="rId10" cstate="email">
            <a:extLst>
              <a:ext uri="{BEBA8EAE-BF5A-486C-A8C5-ECC9F3942E4B}">
                <a14:imgProps xmlns:a14="http://schemas.microsoft.com/office/drawing/2010/main">
                  <a14:imgLayer r:embed="rId11">
                    <a14:imgEffect>
                      <a14:backgroundRemoval t="6389" b="92500" l="5926" r="96389">
                        <a14:foregroundMark x1="7222" y1="84722" x2="7222" y2="84722"/>
                        <a14:foregroundMark x1="49722" y1="6481" x2="49722" y2="6481"/>
                        <a14:foregroundMark x1="96574" y1="86019" x2="96574" y2="86019"/>
                        <a14:foregroundMark x1="5926" y1="88981" x2="5926" y2="88981"/>
                        <a14:foregroundMark x1="24815" y1="92500" x2="24815" y2="92500"/>
                      </a14:backgroundRemoval>
                    </a14:imgEffect>
                  </a14:imgLayer>
                </a14:imgProps>
              </a:ext>
              <a:ext uri="{28A0092B-C50C-407E-A947-70E740481C1C}">
                <a14:useLocalDpi xmlns:a14="http://schemas.microsoft.com/office/drawing/2010/main" val="0"/>
              </a:ext>
            </a:extLst>
          </a:blip>
          <a:stretch>
            <a:fillRect/>
          </a:stretch>
        </p:blipFill>
        <p:spPr>
          <a:xfrm>
            <a:off x="7791306" y="2209482"/>
            <a:ext cx="491088" cy="492443"/>
          </a:xfrm>
          <a:prstGeom prst="rect">
            <a:avLst/>
          </a:prstGeom>
        </p:spPr>
      </p:pic>
      <p:sp>
        <p:nvSpPr>
          <p:cNvPr id="3" name="Rectangle: Rounded Corners 2">
            <a:hlinkClick r:id="rId12"/>
            <a:extLst>
              <a:ext uri="{FF2B5EF4-FFF2-40B4-BE49-F238E27FC236}">
                <a16:creationId xmlns:a16="http://schemas.microsoft.com/office/drawing/2014/main" id="{762DB615-9D1A-87F8-9AE5-CC2113B677F8}"/>
              </a:ext>
            </a:extLst>
          </p:cNvPr>
          <p:cNvSpPr/>
          <p:nvPr/>
        </p:nvSpPr>
        <p:spPr>
          <a:xfrm>
            <a:off x="11811084" y="546810"/>
            <a:ext cx="4085349" cy="1645090"/>
          </a:xfrm>
          <a:prstGeom prst="roundRect">
            <a:avLst/>
          </a:prstGeom>
          <a:solidFill>
            <a:srgbClr val="F8C3A4"/>
          </a:solidFill>
          <a:ln>
            <a:solidFill>
              <a:srgbClr val="F8C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12000" lvl="0"/>
            <a:r>
              <a:rPr lang="en-GB" sz="1800" dirty="0">
                <a:solidFill>
                  <a:schemeClr val="tx1"/>
                </a:solidFill>
                <a:effectLst/>
                <a:latin typeface="Arial" panose="020B0604020202020204" pitchFamily="34" charset="0"/>
                <a:ea typeface="Open Sans Light" panose="020B0306030504020204" pitchFamily="34" charset="0"/>
              </a:rPr>
              <a:t>I explore problems by exploring the pros and cons of possible solutions</a:t>
            </a:r>
            <a:endParaRPr lang="en-GB" sz="1800" dirty="0">
              <a:solidFill>
                <a:schemeClr val="tx1"/>
              </a:solidFill>
              <a:effectLst/>
              <a:latin typeface="Open Sans Light" panose="020B0306030504020204" pitchFamily="34" charset="0"/>
              <a:ea typeface="Open Sans Light" panose="020B0306030504020204" pitchFamily="34" charset="0"/>
            </a:endParaRPr>
          </a:p>
          <a:p>
            <a:pPr algn="ctr"/>
            <a:endParaRPr lang="en-GB" dirty="0">
              <a:solidFill>
                <a:schemeClr val="tx1"/>
              </a:solidFill>
            </a:endParaRPr>
          </a:p>
          <a:p>
            <a:pPr algn="ctr"/>
            <a:r>
              <a:rPr lang="en-GB" i="1" dirty="0">
                <a:solidFill>
                  <a:schemeClr val="tx1"/>
                </a:solidFill>
                <a:hlinkClick r:id="rId12"/>
              </a:rPr>
              <a:t>What does this mean?</a:t>
            </a:r>
            <a:endParaRPr lang="en-GB" i="1" dirty="0">
              <a:solidFill>
                <a:schemeClr val="tx1"/>
              </a:solidFill>
            </a:endParaRPr>
          </a:p>
        </p:txBody>
      </p:sp>
      <p:pic>
        <p:nvPicPr>
          <p:cNvPr id="6" name="Picture 5">
            <a:extLst>
              <a:ext uri="{FF2B5EF4-FFF2-40B4-BE49-F238E27FC236}">
                <a16:creationId xmlns:a16="http://schemas.microsoft.com/office/drawing/2014/main" id="{9B740857-E6AF-E3BB-6BB8-42D5265254C9}"/>
              </a:ext>
            </a:extLst>
          </p:cNvPr>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10840360" y="-92683"/>
            <a:ext cx="1941447" cy="1941447"/>
          </a:xfrm>
          <a:prstGeom prst="rect">
            <a:avLst/>
          </a:prstGeom>
        </p:spPr>
      </p:pic>
      <p:sp>
        <p:nvSpPr>
          <p:cNvPr id="5" name="Footer Placeholder 4">
            <a:extLst>
              <a:ext uri="{FF2B5EF4-FFF2-40B4-BE49-F238E27FC236}">
                <a16:creationId xmlns:a16="http://schemas.microsoft.com/office/drawing/2014/main" id="{EA2DE8D1-C41D-74A1-C3BE-CA912AFB5E35}"/>
              </a:ext>
            </a:extLst>
          </p:cNvPr>
          <p:cNvSpPr>
            <a:spLocks noGrp="1"/>
          </p:cNvSpPr>
          <p:nvPr>
            <p:ph type="ftr" sz="quarter" idx="11"/>
          </p:nvPr>
        </p:nvSpPr>
        <p:spPr/>
        <p:txBody>
          <a:bodyPr/>
          <a:lstStyle/>
          <a:p>
            <a:r>
              <a:rPr lang="en-GB"/>
              <a:t>STEM Education Programme - Storm Session</a:t>
            </a:r>
          </a:p>
        </p:txBody>
      </p:sp>
    </p:spTree>
    <p:extLst>
      <p:ext uri="{BB962C8B-B14F-4D97-AF65-F5344CB8AC3E}">
        <p14:creationId xmlns:p14="http://schemas.microsoft.com/office/powerpoint/2010/main" val="190224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5" grpId="0" animBg="1"/>
      <p:bldP spid="27" grpId="0" animBg="1"/>
      <p:bldP spid="29" grpId="0" animBg="1"/>
      <p:bldP spid="31"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Introduction to a storm</a:t>
            </a:r>
          </a:p>
        </p:txBody>
      </p:sp>
    </p:spTree>
    <p:extLst>
      <p:ext uri="{BB962C8B-B14F-4D97-AF65-F5344CB8AC3E}">
        <p14:creationId xmlns:p14="http://schemas.microsoft.com/office/powerpoint/2010/main" val="1422271482"/>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Blank Slides">
  <a:themeElements>
    <a:clrScheme name="Custom 1">
      <a:dk1>
        <a:srgbClr val="3F3F3F"/>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SharedWithUsers xmlns="627f6527-ab1f-4eca-a472-40d5a7c91aa6">
      <UserInfo>
        <DisplayName>Buchan, Athena</DisplayName>
        <AccountId>417</AccountId>
        <AccountType/>
      </UserInfo>
      <UserInfo>
        <DisplayName>Fox, James</DisplayName>
        <AccountId>419</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F5F813-550E-4BB5-ADE3-752FACD4D223}">
  <ds:schemaRefs>
    <ds:schemaRef ds:uri="19478fe6-f361-4126-ad27-533821e265c9"/>
    <ds:schemaRef ds:uri="http://schemas.microsoft.com/office/infopath/2007/PartnerControls"/>
    <ds:schemaRef ds:uri="http://purl.org/dc/elements/1.1/"/>
    <ds:schemaRef ds:uri="851c7f4a-c353-4405-badc-f22153839b74"/>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1CCB8381-1FF8-4D71-BB43-E02661AC8D3D}"/>
</file>

<file path=customXml/itemProps3.xml><?xml version="1.0" encoding="utf-8"?>
<ds:datastoreItem xmlns:ds="http://schemas.openxmlformats.org/officeDocument/2006/customXml" ds:itemID="{40C26788-4DC2-436E-8A96-8EFF94E184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SSE Master Slide</Template>
  <TotalTime>705</TotalTime>
  <Words>2654</Words>
  <Application>Microsoft Office PowerPoint</Application>
  <PresentationFormat>Custom</PresentationFormat>
  <Paragraphs>348</Paragraphs>
  <Slides>22</Slides>
  <Notes>22</Notes>
  <HiddenSlides>0</HiddenSlides>
  <MMClips>3</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22</vt:i4>
      </vt:variant>
    </vt:vector>
  </HeadingPairs>
  <TitlesOfParts>
    <vt:vector size="35" baseType="lpstr">
      <vt:lpstr>Arial</vt:lpstr>
      <vt:lpstr>Arial Black</vt:lpstr>
      <vt:lpstr>Calibri</vt:lpstr>
      <vt:lpstr>Calibri Light</vt:lpstr>
      <vt:lpstr>Museo Sans 100</vt:lpstr>
      <vt:lpstr>Museo Sans 300</vt:lpstr>
      <vt:lpstr>Open Sans Light</vt:lpstr>
      <vt:lpstr>Poppins</vt:lpstr>
      <vt:lpstr>Symbol</vt:lpstr>
      <vt:lpstr>SSE Master Slide</vt:lpstr>
      <vt:lpstr>Icons and Image Placeholder</vt:lpstr>
      <vt:lpstr>Document classification</vt:lpstr>
      <vt:lpstr>Blank Slides</vt:lpstr>
      <vt:lpstr>PowerPoint Presentation</vt:lpstr>
      <vt:lpstr>STEM Education Programme</vt:lpstr>
      <vt:lpstr>Who are SSE?</vt:lpstr>
      <vt:lpstr>PowerPoint Presentation</vt:lpstr>
      <vt:lpstr>PowerPoint Presentation</vt:lpstr>
      <vt:lpstr>PowerPoint Presentation</vt:lpstr>
      <vt:lpstr>A storm is coming!</vt:lpstr>
      <vt:lpstr>PowerPoint Presentation</vt:lpstr>
      <vt:lpstr>Introduction to a storm</vt:lpstr>
      <vt:lpstr>Introduction to a storm</vt:lpstr>
      <vt:lpstr>PowerPoint Presentation</vt:lpstr>
      <vt:lpstr>Individual Challenge</vt:lpstr>
      <vt:lpstr>Individual Challenge </vt:lpstr>
      <vt:lpstr>Team Challenge</vt:lpstr>
      <vt:lpstr>PowerPoint Presentation</vt:lpstr>
      <vt:lpstr>PowerPoint Presentation</vt:lpstr>
      <vt:lpstr>Session reflection</vt:lpstr>
      <vt:lpstr>PowerPoint Presentation</vt:lpstr>
      <vt:lpstr>PowerPoint Presentation</vt:lpstr>
      <vt:lpstr>PowerPoint Presentation</vt:lpstr>
      <vt:lpstr>PowerPoint Presentation</vt:lpstr>
      <vt:lpstr>Participant Feedback Link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Wong, Stephen</dc:creator>
  <cp:lastModifiedBy>Smith, Hannah</cp:lastModifiedBy>
  <cp:revision>26</cp:revision>
  <dcterms:created xsi:type="dcterms:W3CDTF">2020-09-14T13:57:51Z</dcterms:created>
  <dcterms:modified xsi:type="dcterms:W3CDTF">2023-12-18T15:03:49Z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517100.000000000</vt:lpwstr>
  </property>
  <property fmtid="{D5CDD505-2E9C-101B-9397-08002B2CF9AE}" pid="8" name="xd_ProgID">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ies>
</file>